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67" r:id="rId2"/>
    <p:sldId id="257" r:id="rId3"/>
    <p:sldId id="269" r:id="rId4"/>
    <p:sldId id="270" r:id="rId5"/>
    <p:sldId id="271" r:id="rId6"/>
    <p:sldId id="266" r:id="rId7"/>
    <p:sldId id="272" r:id="rId8"/>
    <p:sldId id="268" r:id="rId9"/>
    <p:sldId id="265" r:id="rId10"/>
    <p:sldId id="263" r:id="rId11"/>
    <p:sldId id="273" r:id="rId12"/>
    <p:sldId id="25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69" d="100"/>
          <a:sy n="69" d="100"/>
        </p:scale>
        <p:origin x="-48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E18341-58A3-47A3-912C-D789D22527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 xmlns:a16="http://schemas.microsoft.com/office/drawing/2014/main" id="{6B06F314-1870-48FE-AE53-6C5F056B5E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 xmlns:a16="http://schemas.microsoft.com/office/drawing/2014/main" id="{2B03442B-F886-44C2-959A-9BF3E9ED9DAD}"/>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5" name="Footer Placeholder 4">
            <a:extLst>
              <a:ext uri="{FF2B5EF4-FFF2-40B4-BE49-F238E27FC236}">
                <a16:creationId xmlns="" xmlns:a16="http://schemas.microsoft.com/office/drawing/2014/main" id="{06933756-2091-49F8-BD7E-FFB86BB3C06D}"/>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7DCDA25B-7C28-468A-A99A-0C6D6CDC698C}"/>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215438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2424680-1022-40C0-8D32-1B9960E2AD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3CBEF7D0-4016-4CAE-9268-ECFD807DD52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B3B1ACB1-885D-4C49-8856-CBCC168B73E5}"/>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5" name="Footer Placeholder 4">
            <a:extLst>
              <a:ext uri="{FF2B5EF4-FFF2-40B4-BE49-F238E27FC236}">
                <a16:creationId xmlns="" xmlns:a16="http://schemas.microsoft.com/office/drawing/2014/main" id="{5ED35F93-B4E5-40A3-BDE0-D50DC0A785C1}"/>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5C09D321-FF55-409A-A0FF-5D81765B6B43}"/>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2391208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F9C96A70-1FDB-4F8A-8316-52D3E8280B8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DF3BC35F-14A2-44A7-BAC6-ED9A3CE925E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7DFC263C-CFDF-44B3-A7F3-30690A540B95}"/>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5" name="Footer Placeholder 4">
            <a:extLst>
              <a:ext uri="{FF2B5EF4-FFF2-40B4-BE49-F238E27FC236}">
                <a16:creationId xmlns="" xmlns:a16="http://schemas.microsoft.com/office/drawing/2014/main" id="{D6BBA4A6-B0D9-48D9-9758-B8CD94210A14}"/>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DE8FE5C7-7411-4A58-9992-848D354EB6D5}"/>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3124894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5A3EA2-9CB1-4405-B34A-05074D54292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28797006-8C69-43F9-8D5B-0CF7E3D589D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7D476A1F-0017-4A1F-804D-238394F03E8E}"/>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5" name="Footer Placeholder 4">
            <a:extLst>
              <a:ext uri="{FF2B5EF4-FFF2-40B4-BE49-F238E27FC236}">
                <a16:creationId xmlns="" xmlns:a16="http://schemas.microsoft.com/office/drawing/2014/main" id="{D104217A-163C-4EFD-82D1-E1D4FCD2CCAC}"/>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3EDB9173-45C8-423E-9B78-C4933AACF63F}"/>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691966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2F0EFF-0319-4446-8BAC-40A6E2EB62A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 xmlns:a16="http://schemas.microsoft.com/office/drawing/2014/main" id="{D72AA819-41CE-4EE0-8DEB-9429FD0DA24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357CA1D4-859E-45C2-A04E-0255EA66A122}"/>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5" name="Footer Placeholder 4">
            <a:extLst>
              <a:ext uri="{FF2B5EF4-FFF2-40B4-BE49-F238E27FC236}">
                <a16:creationId xmlns="" xmlns:a16="http://schemas.microsoft.com/office/drawing/2014/main" id="{919F38B1-D704-48CF-807E-02BE19FC8506}"/>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 xmlns:a16="http://schemas.microsoft.com/office/drawing/2014/main" id="{85E23725-312F-4D80-88B1-F971F9786F7B}"/>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644646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B9590F-23D7-4E64-B16B-008C828DA6B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04200AA3-FAD3-4590-AF2B-37AC87FDF46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 xmlns:a16="http://schemas.microsoft.com/office/drawing/2014/main" id="{3BB03422-016E-496B-9AAF-2E6E7764D5D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 xmlns:a16="http://schemas.microsoft.com/office/drawing/2014/main" id="{A63F03CA-58C6-4F85-A623-AC480E615275}"/>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6" name="Footer Placeholder 5">
            <a:extLst>
              <a:ext uri="{FF2B5EF4-FFF2-40B4-BE49-F238E27FC236}">
                <a16:creationId xmlns="" xmlns:a16="http://schemas.microsoft.com/office/drawing/2014/main" id="{77C408B5-6CAF-4412-A555-AF15C652F9CD}"/>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 xmlns:a16="http://schemas.microsoft.com/office/drawing/2014/main" id="{1E6D24BD-C56C-42B8-A630-4340F834C5CB}"/>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2065876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D9BAC71-ED8C-457C-B8CD-6BFA15B0A8F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A9702162-D804-4D2C-A4F1-87A58F0F59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E9CF5445-7DC2-44CA-9258-364A99BF833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 xmlns:a16="http://schemas.microsoft.com/office/drawing/2014/main" id="{2332773A-10E8-4B64-AFB2-F7703D132E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D24442D5-639F-48E0-AC52-4658493808F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 xmlns:a16="http://schemas.microsoft.com/office/drawing/2014/main" id="{8A330314-FC3B-4CAC-B647-6D6DA306B257}"/>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8" name="Footer Placeholder 7">
            <a:extLst>
              <a:ext uri="{FF2B5EF4-FFF2-40B4-BE49-F238E27FC236}">
                <a16:creationId xmlns="" xmlns:a16="http://schemas.microsoft.com/office/drawing/2014/main" id="{06F35DAF-38F8-4D39-8120-58695BDD82BE}"/>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 xmlns:a16="http://schemas.microsoft.com/office/drawing/2014/main" id="{72DCAC56-C0B4-4F11-8745-2570D544B1B9}"/>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213199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79D92F-B309-49B5-B6E1-DDB39FBAB36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 xmlns:a16="http://schemas.microsoft.com/office/drawing/2014/main" id="{F2094DFD-78FF-497C-BB97-3C9E0BA2C6A6}"/>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4" name="Footer Placeholder 3">
            <a:extLst>
              <a:ext uri="{FF2B5EF4-FFF2-40B4-BE49-F238E27FC236}">
                <a16:creationId xmlns="" xmlns:a16="http://schemas.microsoft.com/office/drawing/2014/main" id="{E7CCDA0F-7286-45D6-927C-0FAEA5FE1D0F}"/>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 xmlns:a16="http://schemas.microsoft.com/office/drawing/2014/main" id="{B1247FD4-E590-4F37-996F-29FCC5862184}"/>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4220160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4C0AD9F2-DEA8-4F45-98EA-19C0D4DB3BAF}"/>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3" name="Footer Placeholder 2">
            <a:extLst>
              <a:ext uri="{FF2B5EF4-FFF2-40B4-BE49-F238E27FC236}">
                <a16:creationId xmlns="" xmlns:a16="http://schemas.microsoft.com/office/drawing/2014/main" id="{7E67A02C-E45A-4B45-98D7-B85C442F414E}"/>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 xmlns:a16="http://schemas.microsoft.com/office/drawing/2014/main" id="{A7DBF549-21C7-4DED-9C03-88BDE74B6945}"/>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330693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01E23E0-6376-46EB-BBCB-A751295516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7B0128F3-4E8A-4E6E-A44A-F0CE146BD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 xmlns:a16="http://schemas.microsoft.com/office/drawing/2014/main" id="{655FDB10-F26F-4C2C-B3AA-8D0DC5CB37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AA7F0742-8230-47A6-837C-EA3D889C9BB1}"/>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6" name="Footer Placeholder 5">
            <a:extLst>
              <a:ext uri="{FF2B5EF4-FFF2-40B4-BE49-F238E27FC236}">
                <a16:creationId xmlns="" xmlns:a16="http://schemas.microsoft.com/office/drawing/2014/main" id="{A8C80797-53E0-4990-AE6B-C08426A9D95D}"/>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 xmlns:a16="http://schemas.microsoft.com/office/drawing/2014/main" id="{E4BF9B87-903F-4D98-A495-D2937F674F80}"/>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529970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C23A49-5EA2-45F2-BD4F-E19B8C333F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 xmlns:a16="http://schemas.microsoft.com/office/drawing/2014/main" id="{1CF16783-F116-4968-BD73-408247C2C3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 xmlns:a16="http://schemas.microsoft.com/office/drawing/2014/main" id="{417F25D5-1D52-40CA-ACE5-F166F2E92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37B7A034-6ED3-4C02-9284-80C14165FFC3}"/>
              </a:ext>
            </a:extLst>
          </p:cNvPr>
          <p:cNvSpPr>
            <a:spLocks noGrp="1"/>
          </p:cNvSpPr>
          <p:nvPr>
            <p:ph type="dt" sz="half" idx="10"/>
          </p:nvPr>
        </p:nvSpPr>
        <p:spPr/>
        <p:txBody>
          <a:bodyPr/>
          <a:lstStyle/>
          <a:p>
            <a:fld id="{38C512A8-0E73-4267-9A5C-25044427F303}" type="datetimeFigureOut">
              <a:rPr lang="x-none" smtClean="0"/>
              <a:t>9/14/2025</a:t>
            </a:fld>
            <a:endParaRPr lang="x-none"/>
          </a:p>
        </p:txBody>
      </p:sp>
      <p:sp>
        <p:nvSpPr>
          <p:cNvPr id="6" name="Footer Placeholder 5">
            <a:extLst>
              <a:ext uri="{FF2B5EF4-FFF2-40B4-BE49-F238E27FC236}">
                <a16:creationId xmlns="" xmlns:a16="http://schemas.microsoft.com/office/drawing/2014/main" id="{24814110-3927-4539-A182-77B57D4F3089}"/>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 xmlns:a16="http://schemas.microsoft.com/office/drawing/2014/main" id="{4AACA5BE-1B0F-46B7-B925-1FD73F32C172}"/>
              </a:ext>
            </a:extLst>
          </p:cNvPr>
          <p:cNvSpPr>
            <a:spLocks noGrp="1"/>
          </p:cNvSpPr>
          <p:nvPr>
            <p:ph type="sldNum" sz="quarter" idx="12"/>
          </p:nvPr>
        </p:nvSpPr>
        <p:spPr/>
        <p:txBody>
          <a:bodyPr/>
          <a:lstStyle/>
          <a:p>
            <a:fld id="{AA32E84E-1A33-4D76-80C8-656D92FF5BD0}" type="slidenum">
              <a:rPr lang="x-none" smtClean="0"/>
              <a:t>‹#›</a:t>
            </a:fld>
            <a:endParaRPr lang="x-none"/>
          </a:p>
        </p:txBody>
      </p:sp>
    </p:spTree>
    <p:extLst>
      <p:ext uri="{BB962C8B-B14F-4D97-AF65-F5344CB8AC3E}">
        <p14:creationId xmlns:p14="http://schemas.microsoft.com/office/powerpoint/2010/main" val="1186907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57205B10-5302-45C7-BF37-C317876F31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0A26BE5B-2903-4A47-A4B7-B4F2C01614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AC2AA1FF-6B2D-407A-B433-C108E15F25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512A8-0E73-4267-9A5C-25044427F303}" type="datetimeFigureOut">
              <a:rPr lang="x-none" smtClean="0"/>
              <a:t>9/14/2025</a:t>
            </a:fld>
            <a:endParaRPr lang="x-none"/>
          </a:p>
        </p:txBody>
      </p:sp>
      <p:sp>
        <p:nvSpPr>
          <p:cNvPr id="5" name="Footer Placeholder 4">
            <a:extLst>
              <a:ext uri="{FF2B5EF4-FFF2-40B4-BE49-F238E27FC236}">
                <a16:creationId xmlns="" xmlns:a16="http://schemas.microsoft.com/office/drawing/2014/main" id="{F8478CC6-58F5-4EE7-B8BE-71B1EBFEE9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 xmlns:a16="http://schemas.microsoft.com/office/drawing/2014/main" id="{B1957846-3464-4225-A644-426E57FA2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32E84E-1A33-4D76-80C8-656D92FF5BD0}" type="slidenum">
              <a:rPr lang="x-none" smtClean="0"/>
              <a:t>‹#›</a:t>
            </a:fld>
            <a:endParaRPr lang="x-none"/>
          </a:p>
        </p:txBody>
      </p:sp>
    </p:spTree>
    <p:extLst>
      <p:ext uri="{BB962C8B-B14F-4D97-AF65-F5344CB8AC3E}">
        <p14:creationId xmlns:p14="http://schemas.microsoft.com/office/powerpoint/2010/main" val="369778168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4A81A83F-DE79-0ACC-1956-6C73E9808CB9}"/>
            </a:ext>
          </a:extLst>
        </p:cNvPr>
        <p:cNvGrpSpPr/>
        <p:nvPr/>
      </p:nvGrpSpPr>
      <p:grpSpPr>
        <a:xfrm>
          <a:off x="0" y="0"/>
          <a:ext cx="0" cy="0"/>
          <a:chOff x="0" y="0"/>
          <a:chExt cx="0" cy="0"/>
        </a:xfrm>
      </p:grpSpPr>
      <p:pic>
        <p:nvPicPr>
          <p:cNvPr id="5" name="Picture 4">
            <a:extLst>
              <a:ext uri="{FF2B5EF4-FFF2-40B4-BE49-F238E27FC236}">
                <a16:creationId xmlns="" xmlns:a16="http://schemas.microsoft.com/office/drawing/2014/main" id="{72CBD524-E559-4596-B1A1-2E23D0A50E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 xmlns:a16="http://schemas.microsoft.com/office/drawing/2014/main" id="{F4BAE015-859B-6ADF-79A2-3CE49322FEFE}"/>
              </a:ext>
            </a:extLst>
          </p:cNvPr>
          <p:cNvSpPr>
            <a:spLocks noGrp="1"/>
          </p:cNvSpPr>
          <p:nvPr>
            <p:ph type="ctrTitle"/>
          </p:nvPr>
        </p:nvSpPr>
        <p:spPr>
          <a:xfrm>
            <a:off x="0" y="1715680"/>
            <a:ext cx="12192000" cy="936444"/>
          </a:xfrm>
        </p:spPr>
        <p:txBody>
          <a:bodyPr>
            <a:normAutofit/>
          </a:bodyPr>
          <a:lstStyle/>
          <a:p>
            <a:r>
              <a:rPr lang="en-US" sz="2800" dirty="0">
                <a:latin typeface="+mn-lt"/>
              </a:rPr>
              <a:t>TSETSE AND TRYPANOSOMOSIS  CONTROL ACTIVITIES </a:t>
            </a:r>
            <a:r>
              <a:rPr lang="en-US" sz="2800" dirty="0" smtClean="0">
                <a:latin typeface="+mn-lt"/>
              </a:rPr>
              <a:t>In Ethiopia </a:t>
            </a:r>
            <a:r>
              <a:rPr lang="en-US" sz="2800" dirty="0">
                <a:latin typeface="+mn-lt"/>
              </a:rPr>
              <a:t/>
            </a:r>
            <a:br>
              <a:rPr lang="en-US" sz="2800" dirty="0">
                <a:latin typeface="+mn-lt"/>
              </a:rPr>
            </a:br>
            <a:r>
              <a:rPr lang="en-US" sz="2800" dirty="0">
                <a:latin typeface="+mn-lt"/>
              </a:rPr>
              <a:t>2023 - 2025</a:t>
            </a:r>
            <a:endParaRPr lang="x-none" sz="2800" dirty="0">
              <a:latin typeface="+mn-lt"/>
            </a:endParaRPr>
          </a:p>
        </p:txBody>
      </p:sp>
      <p:sp>
        <p:nvSpPr>
          <p:cNvPr id="3" name="Subtitle 2">
            <a:extLst>
              <a:ext uri="{FF2B5EF4-FFF2-40B4-BE49-F238E27FC236}">
                <a16:creationId xmlns="" xmlns:a16="http://schemas.microsoft.com/office/drawing/2014/main" id="{7D150CA1-7278-6304-922F-A9CB6A735B09}"/>
              </a:ext>
            </a:extLst>
          </p:cNvPr>
          <p:cNvSpPr>
            <a:spLocks noGrp="1"/>
          </p:cNvSpPr>
          <p:nvPr>
            <p:ph type="subTitle" idx="1"/>
          </p:nvPr>
        </p:nvSpPr>
        <p:spPr>
          <a:xfrm>
            <a:off x="1392023" y="2652124"/>
            <a:ext cx="9144000" cy="776875"/>
          </a:xfrm>
        </p:spPr>
        <p:txBody>
          <a:bodyPr>
            <a:normAutofit fontScale="55000" lnSpcReduction="20000"/>
          </a:bodyPr>
          <a:lstStyle/>
          <a:p>
            <a:r>
              <a:rPr lang="en-US" sz="4500" dirty="0" err="1" smtClean="0"/>
              <a:t>Presenter:Dr</a:t>
            </a:r>
            <a:r>
              <a:rPr lang="en-US" sz="4500" dirty="0" smtClean="0"/>
              <a:t> </a:t>
            </a:r>
            <a:r>
              <a:rPr lang="en-US" sz="4500" dirty="0" err="1" smtClean="0"/>
              <a:t>Firew</a:t>
            </a:r>
            <a:r>
              <a:rPr lang="en-US" sz="4500" dirty="0" smtClean="0"/>
              <a:t> </a:t>
            </a:r>
            <a:r>
              <a:rPr lang="en-US" sz="4500" dirty="0" err="1" smtClean="0"/>
              <a:t>Lejebo</a:t>
            </a:r>
            <a:r>
              <a:rPr lang="en-US" sz="4500" dirty="0" smtClean="0"/>
              <a:t>(DVM,MSC)</a:t>
            </a:r>
            <a:endParaRPr lang="en-US" sz="4500" dirty="0"/>
          </a:p>
          <a:p>
            <a:r>
              <a:rPr lang="en-US" sz="4500" dirty="0" smtClean="0"/>
              <a:t>Date:15 september,2025</a:t>
            </a:r>
            <a:endParaRPr lang="en-US" sz="4500" dirty="0"/>
          </a:p>
          <a:p>
            <a:endParaRPr lang="x-none" dirty="0"/>
          </a:p>
        </p:txBody>
      </p:sp>
    </p:spTree>
    <p:extLst>
      <p:ext uri="{BB962C8B-B14F-4D97-AF65-F5344CB8AC3E}">
        <p14:creationId xmlns:p14="http://schemas.microsoft.com/office/powerpoint/2010/main" val="17436708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DA134405-B88D-041B-3CA4-1B6631D1F3B5}"/>
            </a:ext>
          </a:extLst>
        </p:cNvPr>
        <p:cNvGrpSpPr/>
        <p:nvPr/>
      </p:nvGrpSpPr>
      <p:grpSpPr>
        <a:xfrm>
          <a:off x="0" y="0"/>
          <a:ext cx="0" cy="0"/>
          <a:chOff x="0" y="0"/>
          <a:chExt cx="0" cy="0"/>
        </a:xfrm>
      </p:grpSpPr>
      <p:sp>
        <p:nvSpPr>
          <p:cNvPr id="4" name="Title 3">
            <a:extLst>
              <a:ext uri="{FF2B5EF4-FFF2-40B4-BE49-F238E27FC236}">
                <a16:creationId xmlns="" xmlns:a16="http://schemas.microsoft.com/office/drawing/2014/main" id="{18E7C772-35A2-EBC8-CE3D-6ACE6F9B5C7C}"/>
              </a:ext>
            </a:extLst>
          </p:cNvPr>
          <p:cNvSpPr>
            <a:spLocks noGrp="1"/>
          </p:cNvSpPr>
          <p:nvPr>
            <p:ph type="title"/>
          </p:nvPr>
        </p:nvSpPr>
        <p:spPr/>
        <p:txBody>
          <a:bodyPr>
            <a:normAutofit/>
          </a:bodyPr>
          <a:lstStyle/>
          <a:p>
            <a:r>
              <a:rPr lang="en-US" sz="2800" b="1" dirty="0">
                <a:latin typeface="+mn-lt"/>
              </a:rPr>
              <a:t>Way forward and planned T&amp;T control and elimination activities for 2025-2027 </a:t>
            </a:r>
          </a:p>
        </p:txBody>
      </p:sp>
      <p:sp>
        <p:nvSpPr>
          <p:cNvPr id="5" name="Content Placeholder 4">
            <a:extLst>
              <a:ext uri="{FF2B5EF4-FFF2-40B4-BE49-F238E27FC236}">
                <a16:creationId xmlns="" xmlns:a16="http://schemas.microsoft.com/office/drawing/2014/main" id="{FDEE1FFD-8254-1335-C133-A13DC2081710}"/>
              </a:ext>
            </a:extLst>
          </p:cNvPr>
          <p:cNvSpPr>
            <a:spLocks noGrp="1"/>
          </p:cNvSpPr>
          <p:nvPr>
            <p:ph idx="1"/>
          </p:nvPr>
        </p:nvSpPr>
        <p:spPr>
          <a:xfrm>
            <a:off x="838199" y="1825625"/>
            <a:ext cx="11030527" cy="4351338"/>
          </a:xfrm>
        </p:spPr>
        <p:txBody>
          <a:bodyPr>
            <a:normAutofit/>
          </a:bodyPr>
          <a:lstStyle/>
          <a:p>
            <a:pPr lvl="0"/>
            <a:r>
              <a:rPr lang="en-US" sz="3200" b="1" dirty="0" smtClean="0"/>
              <a:t>The following way </a:t>
            </a:r>
            <a:r>
              <a:rPr lang="en-US" sz="3200" b="1" dirty="0"/>
              <a:t>forward outlines to address the identified issues and achieve the desired </a:t>
            </a:r>
            <a:r>
              <a:rPr lang="en-US" sz="3200" b="1" dirty="0" smtClean="0"/>
              <a:t>objectives</a:t>
            </a:r>
            <a:r>
              <a:rPr lang="en-US" sz="3200" dirty="0" smtClean="0"/>
              <a:t>:</a:t>
            </a:r>
          </a:p>
          <a:p>
            <a:pPr lvl="0"/>
            <a:r>
              <a:rPr lang="en-US" sz="3200" dirty="0" smtClean="0"/>
              <a:t>Secure </a:t>
            </a:r>
            <a:r>
              <a:rPr lang="en-US" sz="3200" dirty="0"/>
              <a:t>sustainable funding and enhance interregional collaboration</a:t>
            </a:r>
            <a:r>
              <a:rPr lang="en-US" sz="3200" dirty="0" smtClean="0"/>
              <a:t>.</a:t>
            </a:r>
          </a:p>
          <a:p>
            <a:r>
              <a:rPr lang="en-US" sz="3200" dirty="0" smtClean="0"/>
              <a:t>Support the ongoing activities with Logistics </a:t>
            </a:r>
          </a:p>
          <a:p>
            <a:r>
              <a:rPr lang="en-US" sz="3200" dirty="0" smtClean="0"/>
              <a:t>Conduct SAT in large areas</a:t>
            </a:r>
          </a:p>
          <a:p>
            <a:r>
              <a:rPr lang="en-US" sz="3200" dirty="0" smtClean="0"/>
              <a:t>Expand </a:t>
            </a:r>
            <a:r>
              <a:rPr lang="en-US" sz="3200" dirty="0"/>
              <a:t>SIT in to other areas</a:t>
            </a:r>
          </a:p>
          <a:p>
            <a:endParaRPr lang="en-US" sz="3200" dirty="0"/>
          </a:p>
          <a:p>
            <a:endParaRPr lang="en-US" sz="3200" dirty="0"/>
          </a:p>
        </p:txBody>
      </p:sp>
    </p:spTree>
    <p:extLst>
      <p:ext uri="{BB962C8B-B14F-4D97-AF65-F5344CB8AC3E}">
        <p14:creationId xmlns:p14="http://schemas.microsoft.com/office/powerpoint/2010/main" val="11037660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4839"/>
          </a:xfrm>
        </p:spPr>
        <p:txBody>
          <a:bodyPr/>
          <a:lstStyle/>
          <a:p>
            <a:r>
              <a:rPr lang="en-US" dirty="0" smtClean="0"/>
              <a:t>                 </a:t>
            </a:r>
            <a:r>
              <a:rPr lang="en-US" dirty="0" err="1" smtClean="0"/>
              <a:t>Con’D</a:t>
            </a:r>
            <a:endParaRPr lang="en-US" dirty="0"/>
          </a:p>
        </p:txBody>
      </p:sp>
      <p:sp>
        <p:nvSpPr>
          <p:cNvPr id="3" name="Content Placeholder 2"/>
          <p:cNvSpPr>
            <a:spLocks noGrp="1"/>
          </p:cNvSpPr>
          <p:nvPr>
            <p:ph idx="1"/>
          </p:nvPr>
        </p:nvSpPr>
        <p:spPr>
          <a:xfrm>
            <a:off x="517235" y="1025236"/>
            <a:ext cx="11499273" cy="5329382"/>
          </a:xfrm>
        </p:spPr>
        <p:txBody>
          <a:bodyPr>
            <a:normAutofit fontScale="92500" lnSpcReduction="20000"/>
          </a:bodyPr>
          <a:lstStyle/>
          <a:p>
            <a:pPr marL="0" indent="0">
              <a:buNone/>
            </a:pPr>
            <a:r>
              <a:rPr lang="en-US" b="1" dirty="0" smtClean="0"/>
              <a:t>The a planned  activities for the next two years:</a:t>
            </a:r>
          </a:p>
          <a:p>
            <a:pPr marL="0" indent="0">
              <a:buNone/>
            </a:pPr>
            <a:r>
              <a:rPr lang="en-US" dirty="0" smtClean="0"/>
              <a:t>1.Pour on application:4,287,332 animals  for spray</a:t>
            </a:r>
          </a:p>
          <a:p>
            <a:pPr marL="0" indent="0">
              <a:buNone/>
            </a:pPr>
            <a:r>
              <a:rPr lang="en-US" dirty="0" smtClean="0"/>
              <a:t>2.Target deployement:15,000 targets units planned  for deployment </a:t>
            </a:r>
          </a:p>
          <a:p>
            <a:pPr marL="0" indent="0">
              <a:buNone/>
            </a:pPr>
            <a:r>
              <a:rPr lang="en-US" dirty="0" smtClean="0"/>
              <a:t>3.Ground spray:5616  </a:t>
            </a:r>
            <a:r>
              <a:rPr lang="en-US" dirty="0" err="1" smtClean="0"/>
              <a:t>sqkm</a:t>
            </a:r>
            <a:r>
              <a:rPr lang="en-US" dirty="0" smtClean="0"/>
              <a:t> areas were planned for spray</a:t>
            </a:r>
          </a:p>
          <a:p>
            <a:pPr marL="0" indent="0">
              <a:buNone/>
            </a:pPr>
            <a:r>
              <a:rPr lang="en-US" dirty="0" smtClean="0"/>
              <a:t>4.Aerial spray:5000sqkm areas were planned for spray</a:t>
            </a:r>
          </a:p>
          <a:p>
            <a:pPr marL="0" indent="0">
              <a:buNone/>
            </a:pPr>
            <a:r>
              <a:rPr lang="en-US" dirty="0" smtClean="0"/>
              <a:t>5.SIT application:565,676</a:t>
            </a:r>
            <a:r>
              <a:rPr lang="en-US" i="1" dirty="0" smtClean="0"/>
              <a:t>G.p</a:t>
            </a:r>
            <a:r>
              <a:rPr lang="en-US" dirty="0" smtClean="0"/>
              <a:t> and 588,619</a:t>
            </a:r>
            <a:r>
              <a:rPr lang="en-US" i="1" dirty="0" smtClean="0"/>
              <a:t>G.f.f</a:t>
            </a:r>
            <a:r>
              <a:rPr lang="en-US" dirty="0" smtClean="0"/>
              <a:t> were planned for production and release.</a:t>
            </a:r>
          </a:p>
          <a:p>
            <a:pPr marL="0" indent="0">
              <a:buNone/>
            </a:pPr>
            <a:r>
              <a:rPr lang="en-US" dirty="0" smtClean="0"/>
              <a:t>6.Treatment of  animals:41,957 animals were planned for treatment</a:t>
            </a:r>
          </a:p>
          <a:p>
            <a:pPr marL="0" indent="0">
              <a:buNone/>
            </a:pPr>
            <a:r>
              <a:rPr lang="en-US" dirty="0" smtClean="0"/>
              <a:t>7.Community  sensitization and stake holders training:4,161,608 community members will be expected to  take training</a:t>
            </a:r>
          </a:p>
          <a:p>
            <a:pPr marL="0" indent="0">
              <a:buNone/>
            </a:pPr>
            <a:r>
              <a:rPr lang="en-US" dirty="0" smtClean="0"/>
              <a:t>8.Monitoring of the disease and the vector:9795 targets expected to be deployed and 41,957 animals were planned for examination.</a:t>
            </a:r>
          </a:p>
          <a:p>
            <a:pPr marL="0" indent="0">
              <a:buNone/>
            </a:pPr>
            <a:r>
              <a:rPr lang="en-US" dirty="0" smtClean="0"/>
              <a:t>9.overall, we have planned to cover 175,896sqkm areas.</a:t>
            </a:r>
          </a:p>
          <a:p>
            <a:endParaRPr lang="en-US" b="1" dirty="0"/>
          </a:p>
        </p:txBody>
      </p:sp>
    </p:spTree>
    <p:extLst>
      <p:ext uri="{BB962C8B-B14F-4D97-AF65-F5344CB8AC3E}">
        <p14:creationId xmlns:p14="http://schemas.microsoft.com/office/powerpoint/2010/main" val="15343081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Diagram group"/>
          <p:cNvGrpSpPr/>
          <p:nvPr/>
        </p:nvGrpSpPr>
        <p:grpSpPr>
          <a:xfrm>
            <a:off x="951345" y="1221693"/>
            <a:ext cx="10002982" cy="4414614"/>
            <a:chOff x="76194" y="2492"/>
            <a:chExt cx="7848610" cy="4414614"/>
          </a:xfrm>
          <a:scene3d>
            <a:camera prst="isometricOffAxis2Left" zoom="95000"/>
            <a:lightRig rig="flat" dir="t"/>
          </a:scene3d>
        </p:grpSpPr>
        <p:grpSp>
          <p:nvGrpSpPr>
            <p:cNvPr id="5" name="Group 4"/>
            <p:cNvGrpSpPr/>
            <p:nvPr/>
          </p:nvGrpSpPr>
          <p:grpSpPr>
            <a:xfrm>
              <a:off x="76194" y="2492"/>
              <a:ext cx="7848610" cy="4414614"/>
              <a:chOff x="76194" y="2492"/>
              <a:chExt cx="7848610" cy="4414614"/>
            </a:xfrm>
          </p:grpSpPr>
          <p:sp>
            <p:nvSpPr>
              <p:cNvPr id="6" name="Oval 5"/>
              <p:cNvSpPr/>
              <p:nvPr/>
            </p:nvSpPr>
            <p:spPr>
              <a:xfrm>
                <a:off x="76194" y="2492"/>
                <a:ext cx="7848610" cy="4414614"/>
              </a:xfrm>
              <a:prstGeom prst="ellipse">
                <a:avLst/>
              </a:prstGeom>
              <a:sp3d extrusionH="381000" contourW="38100" prstMaterial="matte">
                <a:contourClr>
                  <a:schemeClr val="lt1"/>
                </a:contourClr>
              </a:sp3d>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7" name="Oval 4"/>
              <p:cNvSpPr/>
              <p:nvPr/>
            </p:nvSpPr>
            <p:spPr>
              <a:xfrm>
                <a:off x="1225596" y="648997"/>
                <a:ext cx="5549806" cy="3121604"/>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82550" tIns="82550" rIns="82550" bIns="82550" numCol="1" spcCol="1270" anchor="ctr" anchorCtr="0">
                <a:noAutofit/>
              </a:bodyPr>
              <a:lstStyle/>
              <a:p>
                <a:pPr lvl="0" algn="ctr" defTabSz="2889250" rtl="0">
                  <a:lnSpc>
                    <a:spcPct val="90000"/>
                  </a:lnSpc>
                  <a:spcBef>
                    <a:spcPct val="0"/>
                  </a:spcBef>
                  <a:spcAft>
                    <a:spcPct val="35000"/>
                  </a:spcAft>
                </a:pPr>
                <a:r>
                  <a:rPr lang="en-US" sz="6500" b="1" kern="1200" dirty="0" smtClean="0"/>
                  <a:t>Thank you!!!</a:t>
                </a:r>
                <a:endParaRPr lang="en-US" sz="6500" kern="1200" dirty="0"/>
              </a:p>
            </p:txBody>
          </p:sp>
        </p:grpSp>
      </p:grpSp>
    </p:spTree>
    <p:extLst>
      <p:ext uri="{BB962C8B-B14F-4D97-AF65-F5344CB8AC3E}">
        <p14:creationId xmlns:p14="http://schemas.microsoft.com/office/powerpoint/2010/main" val="33335066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2C6A3B79-5548-9871-D9FA-D071B1DB59B7}"/>
              </a:ext>
            </a:extLst>
          </p:cNvPr>
          <p:cNvSpPr>
            <a:spLocks noGrp="1"/>
          </p:cNvSpPr>
          <p:nvPr>
            <p:ph type="title"/>
          </p:nvPr>
        </p:nvSpPr>
        <p:spPr>
          <a:xfrm>
            <a:off x="348006" y="402833"/>
            <a:ext cx="11446830" cy="1111932"/>
          </a:xfrm>
        </p:spPr>
        <p:txBody>
          <a:bodyPr>
            <a:normAutofit/>
          </a:bodyPr>
          <a:lstStyle/>
          <a:p>
            <a:r>
              <a:rPr lang="en-US" sz="2800" b="1" dirty="0">
                <a:latin typeface="+mn-lt"/>
              </a:rPr>
              <a:t>Current Tsetse and Trypanosomiasis (T&amp;T) situation</a:t>
            </a:r>
          </a:p>
        </p:txBody>
      </p:sp>
      <p:sp>
        <p:nvSpPr>
          <p:cNvPr id="5" name="Content Placeholder 4">
            <a:extLst>
              <a:ext uri="{FF2B5EF4-FFF2-40B4-BE49-F238E27FC236}">
                <a16:creationId xmlns="" xmlns:a16="http://schemas.microsoft.com/office/drawing/2014/main" id="{15A0B383-8BBC-1DC2-B9FA-CBF98E1DE35B}"/>
              </a:ext>
            </a:extLst>
          </p:cNvPr>
          <p:cNvSpPr>
            <a:spLocks noGrp="1"/>
          </p:cNvSpPr>
          <p:nvPr>
            <p:ph idx="1"/>
          </p:nvPr>
        </p:nvSpPr>
        <p:spPr>
          <a:xfrm>
            <a:off x="423421" y="1728395"/>
            <a:ext cx="11537670" cy="4598514"/>
          </a:xfrm>
        </p:spPr>
        <p:txBody>
          <a:bodyPr>
            <a:normAutofit/>
          </a:bodyPr>
          <a:lstStyle/>
          <a:p>
            <a:pPr lvl="0"/>
            <a:r>
              <a:rPr lang="en-US" dirty="0"/>
              <a:t>Ethiopia is located in eastern Africa with a total land area of 1,104,300sqkm</a:t>
            </a:r>
            <a:r>
              <a:rPr lang="en-US" dirty="0" smtClean="0"/>
              <a:t>.</a:t>
            </a:r>
            <a:endParaRPr lang="en-US" dirty="0"/>
          </a:p>
          <a:p>
            <a:pPr lvl="0"/>
            <a:r>
              <a:rPr lang="en-US" dirty="0"/>
              <a:t>It is most populated country in Africa after Nigeria.</a:t>
            </a:r>
          </a:p>
          <a:p>
            <a:pPr lvl="0"/>
            <a:r>
              <a:rPr lang="en-US" dirty="0"/>
              <a:t>Over 80% of the population </a:t>
            </a:r>
            <a:r>
              <a:rPr lang="en-US" dirty="0" err="1"/>
              <a:t>enged</a:t>
            </a:r>
            <a:r>
              <a:rPr lang="en-US" dirty="0"/>
              <a:t> in mixed livestock-crop production.</a:t>
            </a:r>
          </a:p>
          <a:p>
            <a:pPr lvl="0"/>
            <a:r>
              <a:rPr lang="en-US" dirty="0"/>
              <a:t>Out of the total area 1/5</a:t>
            </a:r>
            <a:r>
              <a:rPr lang="en-US" baseline="30000" dirty="0"/>
              <a:t>th</a:t>
            </a:r>
            <a:r>
              <a:rPr lang="en-US" dirty="0"/>
              <a:t> of the country is infested with tsetse </a:t>
            </a:r>
            <a:r>
              <a:rPr lang="en-US" dirty="0" smtClean="0"/>
              <a:t>flies which transmit trypanosomiasis</a:t>
            </a:r>
            <a:r>
              <a:rPr lang="en-US" dirty="0"/>
              <a:t>.</a:t>
            </a:r>
          </a:p>
          <a:p>
            <a:pPr lvl="0"/>
            <a:r>
              <a:rPr lang="en-US" dirty="0"/>
              <a:t>The country has  highest number of livestock population in </a:t>
            </a:r>
            <a:r>
              <a:rPr lang="en-US" dirty="0" err="1"/>
              <a:t>africa</a:t>
            </a:r>
            <a:r>
              <a:rPr lang="en-US" dirty="0"/>
              <a:t>, and 5th in the world.</a:t>
            </a:r>
          </a:p>
          <a:p>
            <a:pPr lvl="0"/>
            <a:r>
              <a:rPr lang="en-US" dirty="0"/>
              <a:t>The livestock contributes  35% of  the agricultural GDP of the country.</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135307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endParaRPr lang="en-US" dirty="0"/>
          </a:p>
        </p:txBody>
      </p:sp>
      <p:sp>
        <p:nvSpPr>
          <p:cNvPr id="3" name="Content Placeholder 2"/>
          <p:cNvSpPr>
            <a:spLocks noGrp="1"/>
          </p:cNvSpPr>
          <p:nvPr>
            <p:ph idx="1"/>
          </p:nvPr>
        </p:nvSpPr>
        <p:spPr>
          <a:xfrm>
            <a:off x="838199" y="1459345"/>
            <a:ext cx="11178310" cy="4858328"/>
          </a:xfrm>
        </p:spPr>
        <p:txBody>
          <a:bodyPr>
            <a:normAutofit/>
          </a:bodyPr>
          <a:lstStyle/>
          <a:p>
            <a:r>
              <a:rPr lang="en-US" dirty="0"/>
              <a:t>Despite the large no of the livestock population, its full utilization was hindered mainly  </a:t>
            </a:r>
            <a:r>
              <a:rPr lang="en-US" dirty="0" smtClean="0"/>
              <a:t>to tsetse </a:t>
            </a:r>
            <a:r>
              <a:rPr lang="en-US" dirty="0"/>
              <a:t>transmitted trypanosomiasis.</a:t>
            </a:r>
          </a:p>
          <a:p>
            <a:pPr lvl="0"/>
            <a:r>
              <a:rPr lang="en-US" dirty="0" smtClean="0"/>
              <a:t>Trypanosomiasis transmitted by </a:t>
            </a:r>
            <a:r>
              <a:rPr lang="en-US" dirty="0"/>
              <a:t>tsetse flies </a:t>
            </a:r>
            <a:r>
              <a:rPr lang="en-US" dirty="0" smtClean="0"/>
              <a:t>poses </a:t>
            </a:r>
            <a:r>
              <a:rPr lang="en-US" dirty="0"/>
              <a:t>significant constraints on livestock </a:t>
            </a:r>
            <a:r>
              <a:rPr lang="en-US" dirty="0" smtClean="0"/>
              <a:t>production and agricultural </a:t>
            </a:r>
            <a:r>
              <a:rPr lang="en-US" dirty="0"/>
              <a:t>productivity</a:t>
            </a:r>
            <a:r>
              <a:rPr lang="en-US" dirty="0" smtClean="0"/>
              <a:t>.</a:t>
            </a:r>
          </a:p>
          <a:p>
            <a:pPr lvl="0"/>
            <a:r>
              <a:rPr lang="en-US" dirty="0" smtClean="0"/>
              <a:t> Generally</a:t>
            </a:r>
            <a:r>
              <a:rPr lang="en-US" dirty="0"/>
              <a:t>, In Ethiopia, we have six spp</a:t>
            </a:r>
            <a:r>
              <a:rPr lang="en-US" i="1" dirty="0"/>
              <a:t>.</a:t>
            </a:r>
            <a:r>
              <a:rPr lang="en-US" dirty="0"/>
              <a:t> of trypanosmiasis and  five </a:t>
            </a:r>
            <a:r>
              <a:rPr lang="en-US" dirty="0" err="1"/>
              <a:t>spp.tsetse</a:t>
            </a:r>
            <a:r>
              <a:rPr lang="en-US" dirty="0"/>
              <a:t> </a:t>
            </a:r>
            <a:r>
              <a:rPr lang="en-US" dirty="0" smtClean="0"/>
              <a:t>flies.</a:t>
            </a:r>
            <a:endParaRPr lang="en-US" dirty="0"/>
          </a:p>
          <a:p>
            <a:pPr lvl="0"/>
            <a:r>
              <a:rPr lang="en-US" dirty="0"/>
              <a:t>Hence, the control and elimination of tsetse and trypanosmiasis is crucial to reduce the disease burden in </a:t>
            </a:r>
            <a:r>
              <a:rPr lang="en-US" dirty="0" smtClean="0"/>
              <a:t>livestock, crop production and productivity as well as the public health concern.</a:t>
            </a:r>
            <a:endParaRPr lang="en-US" dirty="0"/>
          </a:p>
          <a:p>
            <a:r>
              <a:rPr lang="en-US" dirty="0"/>
              <a:t>For this </a:t>
            </a:r>
            <a:r>
              <a:rPr lang="en-US" dirty="0" smtClean="0"/>
              <a:t>reason, </a:t>
            </a:r>
            <a:r>
              <a:rPr lang="en-US" dirty="0"/>
              <a:t>AHI </a:t>
            </a:r>
            <a:r>
              <a:rPr lang="en-US" dirty="0" smtClean="0"/>
              <a:t>used integrated  T and T control  techniques that include advanced </a:t>
            </a:r>
            <a:r>
              <a:rPr lang="en-US" dirty="0"/>
              <a:t>and environmentally friendly techniques. </a:t>
            </a:r>
          </a:p>
          <a:p>
            <a:endParaRPr lang="en-US" dirty="0"/>
          </a:p>
        </p:txBody>
      </p:sp>
    </p:spTree>
    <p:extLst>
      <p:ext uri="{BB962C8B-B14F-4D97-AF65-F5344CB8AC3E}">
        <p14:creationId xmlns:p14="http://schemas.microsoft.com/office/powerpoint/2010/main" val="3390120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endParaRPr lang="en-US" dirty="0"/>
          </a:p>
        </p:txBody>
      </p:sp>
      <p:sp>
        <p:nvSpPr>
          <p:cNvPr id="3" name="Content Placeholder 2"/>
          <p:cNvSpPr>
            <a:spLocks noGrp="1"/>
          </p:cNvSpPr>
          <p:nvPr>
            <p:ph idx="1"/>
          </p:nvPr>
        </p:nvSpPr>
        <p:spPr>
          <a:xfrm>
            <a:off x="838200" y="905164"/>
            <a:ext cx="11353800" cy="5271799"/>
          </a:xfrm>
        </p:spPr>
        <p:txBody>
          <a:bodyPr/>
          <a:lstStyle/>
          <a:p>
            <a:pPr marL="0" indent="0">
              <a:buNone/>
            </a:pPr>
            <a:endParaRPr lang="en-US" dirty="0"/>
          </a:p>
          <a:p>
            <a:r>
              <a:rPr lang="en-US" dirty="0" smtClean="0"/>
              <a:t>Therefore, this </a:t>
            </a:r>
            <a:r>
              <a:rPr lang="en-US" dirty="0"/>
              <a:t>report highlights the </a:t>
            </a:r>
            <a:r>
              <a:rPr lang="en-US" dirty="0" smtClean="0"/>
              <a:t>integrated </a:t>
            </a:r>
            <a:r>
              <a:rPr lang="en-US" dirty="0"/>
              <a:t>vector control and disease management interventions executed between 2023 and 2025, focusing on both conventional and novel techniques.</a:t>
            </a:r>
          </a:p>
          <a:p>
            <a:pPr lvl="0"/>
            <a:r>
              <a:rPr lang="en-US" dirty="0" smtClean="0"/>
              <a:t>Generally,175,896sqkm areas were covered with the intervention activities in the last two years.</a:t>
            </a:r>
          </a:p>
          <a:p>
            <a:r>
              <a:rPr lang="en-US" dirty="0" smtClean="0"/>
              <a:t>Out of the total area:102,983sqkm(reinvasion protection areas</a:t>
            </a:r>
            <a:r>
              <a:rPr lang="en-US" dirty="0"/>
              <a:t>), </a:t>
            </a:r>
            <a:r>
              <a:rPr lang="en-US" dirty="0" smtClean="0"/>
              <a:t>58,283sqkm(Cleared areas),and (14,630sqkm) new control areas that are added to interventions based on the principle of AW-IPM approach.</a:t>
            </a:r>
          </a:p>
          <a:p>
            <a:r>
              <a:rPr lang="en-US" dirty="0" smtClean="0"/>
              <a:t>Currently, the overall monitoring  data showed that ADT and prevalence's  recorded were  3.67 and 4.39 respectively. They were reduced to 49.02% and  46% compared to the  baseline data.</a:t>
            </a:r>
            <a:endParaRPr lang="en-US" dirty="0"/>
          </a:p>
          <a:p>
            <a:pPr lvl="0"/>
            <a:endParaRPr lang="en-US" dirty="0"/>
          </a:p>
          <a:p>
            <a:endParaRPr lang="en-US" dirty="0"/>
          </a:p>
        </p:txBody>
      </p:sp>
    </p:spTree>
    <p:extLst>
      <p:ext uri="{BB962C8B-B14F-4D97-AF65-F5344CB8AC3E}">
        <p14:creationId xmlns:p14="http://schemas.microsoft.com/office/powerpoint/2010/main" val="1409143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819" y="365125"/>
            <a:ext cx="11656290" cy="1001857"/>
          </a:xfrm>
        </p:spPr>
        <p:txBody>
          <a:bodyPr>
            <a:normAutofit/>
          </a:bodyPr>
          <a:lstStyle/>
          <a:p>
            <a:r>
              <a:rPr lang="en-US" sz="3200" dirty="0" smtClean="0"/>
              <a:t> Figure.1.Tsetse </a:t>
            </a:r>
            <a:r>
              <a:rPr lang="en-US" sz="3200" dirty="0"/>
              <a:t>and Trypanosmiasis distribution Map of Ethiopia</a:t>
            </a: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77455" y="1209675"/>
            <a:ext cx="10557163" cy="4967288"/>
          </a:xfrm>
          <a:prstGeom prst="rect">
            <a:avLst/>
          </a:prstGeom>
          <a:noFill/>
          <a:ln>
            <a:noFill/>
          </a:ln>
        </p:spPr>
      </p:pic>
    </p:spTree>
    <p:extLst>
      <p:ext uri="{BB962C8B-B14F-4D97-AF65-F5344CB8AC3E}">
        <p14:creationId xmlns:p14="http://schemas.microsoft.com/office/powerpoint/2010/main" val="27048809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051E966-9056-5B8B-5340-EF5306160295}"/>
            </a:ext>
          </a:extLst>
        </p:cNvPr>
        <p:cNvGrpSpPr/>
        <p:nvPr/>
      </p:nvGrpSpPr>
      <p:grpSpPr>
        <a:xfrm>
          <a:off x="0" y="0"/>
          <a:ext cx="0" cy="0"/>
          <a:chOff x="0" y="0"/>
          <a:chExt cx="0" cy="0"/>
        </a:xfrm>
      </p:grpSpPr>
      <p:sp>
        <p:nvSpPr>
          <p:cNvPr id="6" name="Title 5">
            <a:extLst>
              <a:ext uri="{FF2B5EF4-FFF2-40B4-BE49-F238E27FC236}">
                <a16:creationId xmlns="" xmlns:a16="http://schemas.microsoft.com/office/drawing/2014/main" id="{E6C6CA9A-2C06-CAB8-AD96-7BD1ADDB1702}"/>
              </a:ext>
            </a:extLst>
          </p:cNvPr>
          <p:cNvSpPr>
            <a:spLocks noGrp="1"/>
          </p:cNvSpPr>
          <p:nvPr>
            <p:ph type="title"/>
          </p:nvPr>
        </p:nvSpPr>
        <p:spPr>
          <a:xfrm>
            <a:off x="369117" y="365125"/>
            <a:ext cx="11694252" cy="1242002"/>
          </a:xfrm>
        </p:spPr>
        <p:txBody>
          <a:bodyPr>
            <a:normAutofit/>
          </a:bodyPr>
          <a:lstStyle/>
          <a:p>
            <a:r>
              <a:rPr lang="en-US" sz="2800" b="1" dirty="0">
                <a:latin typeface="+mn-lt"/>
              </a:rPr>
              <a:t>Tsetse and trypanosomiasis control  and elimination activities undertaken in </a:t>
            </a:r>
            <a:r>
              <a:rPr lang="en-US" sz="2800" b="1" dirty="0" smtClean="0">
                <a:latin typeface="+mn-lt"/>
              </a:rPr>
              <a:t>    					2023-2025</a:t>
            </a:r>
            <a:endParaRPr lang="en-US" sz="2800" b="1" dirty="0">
              <a:latin typeface="+mn-lt"/>
            </a:endParaRPr>
          </a:p>
        </p:txBody>
      </p:sp>
      <p:sp>
        <p:nvSpPr>
          <p:cNvPr id="7" name="Content Placeholder 6">
            <a:extLst>
              <a:ext uri="{FF2B5EF4-FFF2-40B4-BE49-F238E27FC236}">
                <a16:creationId xmlns="" xmlns:a16="http://schemas.microsoft.com/office/drawing/2014/main" id="{DBA68A49-1BD6-6CE8-2147-B097BFC5215A}"/>
              </a:ext>
            </a:extLst>
          </p:cNvPr>
          <p:cNvSpPr>
            <a:spLocks noGrp="1"/>
          </p:cNvSpPr>
          <p:nvPr>
            <p:ph idx="1"/>
          </p:nvPr>
        </p:nvSpPr>
        <p:spPr>
          <a:xfrm>
            <a:off x="480291" y="1825625"/>
            <a:ext cx="11526981" cy="4351338"/>
          </a:xfrm>
        </p:spPr>
        <p:txBody>
          <a:bodyPr>
            <a:normAutofit/>
          </a:bodyPr>
          <a:lstStyle/>
          <a:p>
            <a:r>
              <a:rPr lang="en-US" dirty="0"/>
              <a:t>T&amp;T control and elimination activities undertaken over the last 2 years (2023-2025</a:t>
            </a:r>
            <a:r>
              <a:rPr lang="en-US" dirty="0" smtClean="0"/>
              <a:t>)</a:t>
            </a:r>
          </a:p>
          <a:p>
            <a:pPr marL="0" indent="0">
              <a:buNone/>
            </a:pPr>
            <a:r>
              <a:rPr lang="en-US" b="1" dirty="0"/>
              <a:t>1</a:t>
            </a:r>
            <a:r>
              <a:rPr lang="en-US" b="1" dirty="0" smtClean="0"/>
              <a:t>.Pour-On </a:t>
            </a:r>
            <a:r>
              <a:rPr lang="en-US" b="1" dirty="0"/>
              <a:t>Spray </a:t>
            </a:r>
            <a:r>
              <a:rPr lang="en-US" b="1" dirty="0" smtClean="0"/>
              <a:t>Application</a:t>
            </a:r>
            <a:r>
              <a:rPr lang="en-US" dirty="0" smtClean="0"/>
              <a:t>:3</a:t>
            </a:r>
            <a:r>
              <a:rPr lang="en-US" dirty="0"/>
              <a:t>, 897,575 cattle treated( 56%) of the target were achieved</a:t>
            </a:r>
            <a:r>
              <a:rPr lang="en-US" dirty="0" smtClean="0"/>
              <a:t>.</a:t>
            </a:r>
          </a:p>
          <a:p>
            <a:pPr marL="0" lvl="0" indent="0">
              <a:buNone/>
            </a:pPr>
            <a:r>
              <a:rPr lang="en-US" b="1" dirty="0" smtClean="0"/>
              <a:t>2.</a:t>
            </a:r>
            <a:r>
              <a:rPr lang="en-US" b="1" dirty="0"/>
              <a:t> </a:t>
            </a:r>
            <a:r>
              <a:rPr lang="en-US" b="1" dirty="0" smtClean="0"/>
              <a:t>Ground spraying </a:t>
            </a:r>
            <a:r>
              <a:rPr lang="en-US" dirty="0" smtClean="0"/>
              <a:t>:5105 </a:t>
            </a:r>
            <a:r>
              <a:rPr lang="en-US" dirty="0" err="1"/>
              <a:t>Sqkm</a:t>
            </a:r>
            <a:r>
              <a:rPr lang="en-US" dirty="0"/>
              <a:t>(21.4%) areas were covered.</a:t>
            </a:r>
          </a:p>
          <a:p>
            <a:pPr marL="0" indent="0">
              <a:buNone/>
            </a:pPr>
            <a:r>
              <a:rPr lang="en-US" b="1" dirty="0" smtClean="0"/>
              <a:t>3.Target Deployment</a:t>
            </a:r>
            <a:r>
              <a:rPr lang="en-US" dirty="0" smtClean="0"/>
              <a:t>:</a:t>
            </a:r>
            <a:r>
              <a:rPr lang="en-US" dirty="0"/>
              <a:t>13,380(36.91%) units  were achieved </a:t>
            </a:r>
          </a:p>
          <a:p>
            <a:pPr marL="0" lvl="0" indent="0">
              <a:buNone/>
            </a:pPr>
            <a:r>
              <a:rPr lang="en-US" b="1" dirty="0" smtClean="0"/>
              <a:t>4.</a:t>
            </a:r>
            <a:r>
              <a:rPr lang="en-US" b="1" dirty="0"/>
              <a:t> Chemotherapeutic </a:t>
            </a:r>
            <a:r>
              <a:rPr lang="en-US" b="1" dirty="0" smtClean="0"/>
              <a:t>Treatment</a:t>
            </a:r>
            <a:r>
              <a:rPr lang="en-US" dirty="0" smtClean="0"/>
              <a:t>:</a:t>
            </a:r>
            <a:r>
              <a:rPr lang="en-US" dirty="0"/>
              <a:t>23,980 livestock treated (71.40% )of the target were </a:t>
            </a:r>
            <a:r>
              <a:rPr lang="en-US" dirty="0" smtClean="0"/>
              <a:t>achieved.</a:t>
            </a:r>
          </a:p>
          <a:p>
            <a:pPr marL="0" lvl="0" indent="0">
              <a:buNone/>
            </a:pPr>
            <a:r>
              <a:rPr lang="en-US" b="1" dirty="0" smtClean="0"/>
              <a:t>5.</a:t>
            </a:r>
            <a:r>
              <a:rPr lang="en-US" b="1" dirty="0"/>
              <a:t> Aerial </a:t>
            </a:r>
            <a:r>
              <a:rPr lang="en-US" b="1" dirty="0" smtClean="0"/>
              <a:t>spraying</a:t>
            </a:r>
            <a:r>
              <a:rPr lang="en-US" dirty="0" smtClean="0"/>
              <a:t> :Conducted in 1636ha(in which 98% of fly reduction)</a:t>
            </a:r>
          </a:p>
          <a:p>
            <a:pPr marL="0" lvl="0" indent="0">
              <a:buNone/>
            </a:pPr>
            <a:endParaRPr lang="en-US" dirty="0" smtClean="0"/>
          </a:p>
          <a:p>
            <a:pPr marL="0" lvl="0" indent="0">
              <a:buNone/>
            </a:pPr>
            <a:endParaRPr lang="en-US" dirty="0"/>
          </a:p>
          <a:p>
            <a:pPr marL="0" indent="0">
              <a:buNone/>
            </a:pPr>
            <a:endParaRPr lang="en-US" dirty="0"/>
          </a:p>
          <a:p>
            <a:pPr marL="0" lvl="0" indent="0">
              <a:buNone/>
            </a:pPr>
            <a:endParaRPr lang="en-US" dirty="0"/>
          </a:p>
          <a:p>
            <a:pPr marL="0" indent="0">
              <a:buNone/>
            </a:pPr>
            <a:endParaRPr lang="en-US" dirty="0"/>
          </a:p>
          <a:p>
            <a:pPr marL="0" lvl="0" indent="0">
              <a:buNone/>
            </a:pPr>
            <a:endParaRPr lang="en-US" dirty="0"/>
          </a:p>
          <a:p>
            <a:pPr marL="0" indent="0">
              <a:buNone/>
            </a:pPr>
            <a:endParaRPr lang="en-US" dirty="0"/>
          </a:p>
          <a:p>
            <a:pPr marL="0" lvl="0" indent="0">
              <a:buNone/>
            </a:pPr>
            <a:endParaRPr lang="en-US" dirty="0"/>
          </a:p>
          <a:p>
            <a:endParaRPr lang="en-US" dirty="0"/>
          </a:p>
        </p:txBody>
      </p:sp>
    </p:spTree>
    <p:extLst>
      <p:ext uri="{BB962C8B-B14F-4D97-AF65-F5344CB8AC3E}">
        <p14:creationId xmlns:p14="http://schemas.microsoft.com/office/powerpoint/2010/main" val="4020890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endParaRPr lang="en-US" dirty="0"/>
          </a:p>
        </p:txBody>
      </p:sp>
      <p:sp>
        <p:nvSpPr>
          <p:cNvPr id="3" name="Content Placeholder 2"/>
          <p:cNvSpPr>
            <a:spLocks noGrp="1"/>
          </p:cNvSpPr>
          <p:nvPr>
            <p:ph idx="1"/>
          </p:nvPr>
        </p:nvSpPr>
        <p:spPr>
          <a:xfrm>
            <a:off x="618836" y="914400"/>
            <a:ext cx="11360728" cy="5781964"/>
          </a:xfrm>
        </p:spPr>
        <p:txBody>
          <a:bodyPr>
            <a:normAutofit/>
          </a:bodyPr>
          <a:lstStyle/>
          <a:p>
            <a:pPr marL="0" indent="0">
              <a:buNone/>
            </a:pPr>
            <a:endParaRPr lang="en-US" b="1" dirty="0" smtClean="0"/>
          </a:p>
          <a:p>
            <a:pPr marL="0" indent="0">
              <a:buNone/>
            </a:pPr>
            <a:r>
              <a:rPr lang="en-US" b="1" dirty="0" smtClean="0"/>
              <a:t>6.Sterile Insect Technique </a:t>
            </a:r>
            <a:r>
              <a:rPr lang="en-US" dirty="0" smtClean="0"/>
              <a:t>(SIT):514,251</a:t>
            </a:r>
            <a:r>
              <a:rPr lang="en-US" i="1" dirty="0" smtClean="0"/>
              <a:t>G.Palldipes </a:t>
            </a:r>
            <a:r>
              <a:rPr lang="en-US" dirty="0" smtClean="0"/>
              <a:t>and 535,109 </a:t>
            </a:r>
            <a:r>
              <a:rPr lang="en-US" dirty="0" err="1" smtClean="0"/>
              <a:t>G.</a:t>
            </a:r>
            <a:r>
              <a:rPr lang="en-US" i="1" dirty="0" err="1" smtClean="0"/>
              <a:t>f.f</a:t>
            </a:r>
            <a:r>
              <a:rPr lang="en-US" i="1" dirty="0" smtClean="0"/>
              <a:t> </a:t>
            </a:r>
            <a:r>
              <a:rPr lang="en-US" dirty="0" smtClean="0"/>
              <a:t>were released(with over flooding ration of 10 to 1)</a:t>
            </a:r>
          </a:p>
          <a:p>
            <a:pPr marL="0" lvl="0" indent="0">
              <a:buNone/>
            </a:pPr>
            <a:r>
              <a:rPr lang="en-US" b="1" dirty="0" smtClean="0"/>
              <a:t>7.Tsetse Monitoring</a:t>
            </a:r>
            <a:r>
              <a:rPr lang="en-US" dirty="0" smtClean="0"/>
              <a:t>:8903 Trap deployment (ADT dropped from 7.2 to 3.67(49.02% reduction).</a:t>
            </a:r>
          </a:p>
          <a:p>
            <a:pPr marL="0" indent="0">
              <a:buNone/>
            </a:pPr>
            <a:r>
              <a:rPr lang="en-US" dirty="0" smtClean="0"/>
              <a:t>8.</a:t>
            </a:r>
            <a:r>
              <a:rPr lang="en-US" b="1" dirty="0" smtClean="0"/>
              <a:t>Trypanosomiasis Monitoring:</a:t>
            </a:r>
            <a:r>
              <a:rPr lang="en-US" dirty="0" smtClean="0"/>
              <a:t>38,143 Cattle examined(4.39 % to 3%(46% reduction).</a:t>
            </a:r>
          </a:p>
          <a:p>
            <a:pPr marL="0" lvl="0" indent="0">
              <a:buNone/>
            </a:pPr>
            <a:r>
              <a:rPr lang="en-US" b="1" dirty="0" smtClean="0"/>
              <a:t>9.Training  and beneficiaries</a:t>
            </a:r>
            <a:r>
              <a:rPr lang="en-US" dirty="0" smtClean="0"/>
              <a:t> :Male 3,072,357, Female 710,923,T=3,783,280 (90.17% of the target) </a:t>
            </a:r>
          </a:p>
          <a:p>
            <a:pPr marL="0" lvl="0" indent="0">
              <a:buNone/>
            </a:pPr>
            <a:r>
              <a:rPr lang="en-US" b="1" dirty="0" smtClean="0"/>
              <a:t>10</a:t>
            </a:r>
            <a:r>
              <a:rPr lang="en-US" dirty="0" smtClean="0"/>
              <a:t>. </a:t>
            </a:r>
            <a:r>
              <a:rPr lang="en-US" b="1" dirty="0" smtClean="0"/>
              <a:t>Area coverage</a:t>
            </a:r>
            <a:r>
              <a:rPr lang="en-US" dirty="0" smtClean="0"/>
              <a:t>: we have covered 175,896sqkm areas(100%)</a:t>
            </a:r>
            <a:endParaRPr lang="en-US" dirty="0"/>
          </a:p>
          <a:p>
            <a:pPr marL="0" indent="0">
              <a:buNone/>
            </a:pPr>
            <a:endParaRPr lang="en-US" dirty="0"/>
          </a:p>
          <a:p>
            <a:pPr marL="0" lvl="0" indent="0">
              <a:buNone/>
            </a:pPr>
            <a:endParaRPr lang="en-US" dirty="0"/>
          </a:p>
          <a:p>
            <a:pPr marL="0" indent="0">
              <a:buNone/>
            </a:pPr>
            <a:endParaRPr lang="en-US" dirty="0"/>
          </a:p>
          <a:p>
            <a:pPr marL="0" lvl="0" indent="0">
              <a:buNone/>
            </a:pPr>
            <a:endParaRPr lang="en-US" dirty="0"/>
          </a:p>
          <a:p>
            <a:pPr marL="0" indent="0">
              <a:buNone/>
            </a:pPr>
            <a:endParaRPr lang="en-US" dirty="0"/>
          </a:p>
          <a:p>
            <a:pPr marL="0" indent="0">
              <a:buNone/>
            </a:pPr>
            <a:endParaRPr lang="en-US" dirty="0"/>
          </a:p>
          <a:p>
            <a:pPr marL="0" lvl="0" indent="0">
              <a:buNone/>
            </a:pPr>
            <a:endParaRPr lang="en-US" dirty="0" smtClean="0"/>
          </a:p>
          <a:p>
            <a:pPr marL="0" indent="0">
              <a:buNone/>
            </a:pPr>
            <a:endParaRPr lang="en-US" dirty="0" smtClean="0"/>
          </a:p>
          <a:p>
            <a:pPr marL="0" lvl="0" indent="0">
              <a:buNone/>
            </a:pPr>
            <a:endParaRPr lang="en-US" dirty="0" smtClean="0"/>
          </a:p>
          <a:p>
            <a:pPr marL="0" indent="0">
              <a:buNone/>
            </a:pPr>
            <a:endParaRPr lang="en-US" dirty="0" smtClean="0"/>
          </a:p>
          <a:p>
            <a:pPr marL="0" lvl="0" indent="0">
              <a:buNone/>
            </a:pPr>
            <a:endParaRPr lang="en-US" dirty="0" smtClean="0"/>
          </a:p>
          <a:p>
            <a:pPr marL="0" indent="0">
              <a:buNone/>
            </a:pPr>
            <a:endParaRPr lang="en-US" dirty="0" smtClean="0"/>
          </a:p>
          <a:p>
            <a:pPr marL="0" lvl="0" indent="0">
              <a:buNone/>
            </a:pPr>
            <a:endParaRPr lang="en-US" dirty="0" smtClean="0"/>
          </a:p>
          <a:p>
            <a:pPr marL="0" indent="0">
              <a:buNone/>
            </a:pPr>
            <a:endParaRPr lang="en-US" dirty="0" smtClean="0"/>
          </a:p>
          <a:p>
            <a:pPr marL="0" lvl="0" indent="0">
              <a:buNone/>
            </a:pPr>
            <a:endParaRPr lang="en-US" b="1" dirty="0" smtClean="0"/>
          </a:p>
          <a:p>
            <a:endParaRPr lang="en-US" dirty="0" smtClean="0"/>
          </a:p>
          <a:p>
            <a:pPr lvl="0"/>
            <a:endParaRPr lang="en-US" dirty="0" smtClean="0"/>
          </a:p>
          <a:p>
            <a:endParaRPr lang="en-US" dirty="0"/>
          </a:p>
        </p:txBody>
      </p:sp>
    </p:spTree>
    <p:extLst>
      <p:ext uri="{BB962C8B-B14F-4D97-AF65-F5344CB8AC3E}">
        <p14:creationId xmlns:p14="http://schemas.microsoft.com/office/powerpoint/2010/main" val="2020944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051E966-9056-5B8B-5340-EF5306160295}"/>
            </a:ext>
          </a:extLst>
        </p:cNvPr>
        <p:cNvGrpSpPr/>
        <p:nvPr/>
      </p:nvGrpSpPr>
      <p:grpSpPr>
        <a:xfrm>
          <a:off x="0" y="0"/>
          <a:ext cx="0" cy="0"/>
          <a:chOff x="0" y="0"/>
          <a:chExt cx="0" cy="0"/>
        </a:xfrm>
      </p:grpSpPr>
      <p:sp>
        <p:nvSpPr>
          <p:cNvPr id="6" name="Title 5">
            <a:extLst>
              <a:ext uri="{FF2B5EF4-FFF2-40B4-BE49-F238E27FC236}">
                <a16:creationId xmlns="" xmlns:a16="http://schemas.microsoft.com/office/drawing/2014/main" id="{E6C6CA9A-2C06-CAB8-AD96-7BD1ADDB1702}"/>
              </a:ext>
            </a:extLst>
          </p:cNvPr>
          <p:cNvSpPr>
            <a:spLocks noGrp="1"/>
          </p:cNvSpPr>
          <p:nvPr>
            <p:ph type="title"/>
          </p:nvPr>
        </p:nvSpPr>
        <p:spPr>
          <a:xfrm>
            <a:off x="369117" y="365125"/>
            <a:ext cx="11694252" cy="1325563"/>
          </a:xfrm>
        </p:spPr>
        <p:txBody>
          <a:bodyPr>
            <a:normAutofit/>
          </a:bodyPr>
          <a:lstStyle/>
          <a:p>
            <a:r>
              <a:rPr lang="en-US" sz="2800" b="1" dirty="0">
                <a:latin typeface="+mn-lt"/>
              </a:rPr>
              <a:t>Collaborations and partnerships for T&amp;T control  and elimination activities undertaken in 2023-2025</a:t>
            </a:r>
          </a:p>
        </p:txBody>
      </p:sp>
      <p:sp>
        <p:nvSpPr>
          <p:cNvPr id="7" name="Content Placeholder 6">
            <a:extLst>
              <a:ext uri="{FF2B5EF4-FFF2-40B4-BE49-F238E27FC236}">
                <a16:creationId xmlns="" xmlns:a16="http://schemas.microsoft.com/office/drawing/2014/main" id="{DBA68A49-1BD6-6CE8-2147-B097BFC5215A}"/>
              </a:ext>
            </a:extLst>
          </p:cNvPr>
          <p:cNvSpPr>
            <a:spLocks noGrp="1"/>
          </p:cNvSpPr>
          <p:nvPr>
            <p:ph idx="1"/>
          </p:nvPr>
        </p:nvSpPr>
        <p:spPr>
          <a:xfrm>
            <a:off x="581891" y="1459345"/>
            <a:ext cx="11443854" cy="4959928"/>
          </a:xfrm>
        </p:spPr>
        <p:txBody>
          <a:bodyPr>
            <a:normAutofit/>
          </a:bodyPr>
          <a:lstStyle/>
          <a:p>
            <a:pPr lvl="0"/>
            <a:r>
              <a:rPr lang="en-US" b="1" dirty="0" smtClean="0"/>
              <a:t>FAO </a:t>
            </a:r>
            <a:r>
              <a:rPr lang="en-US" dirty="0" smtClean="0"/>
              <a:t>supported  supporting the </a:t>
            </a:r>
            <a:r>
              <a:rPr lang="en-US" dirty="0"/>
              <a:t>Controlling and Progressively Minimizing the Burden of Animal Trypanosomosis (COMBAT) Project </a:t>
            </a:r>
            <a:r>
              <a:rPr lang="en-US" dirty="0" smtClean="0"/>
              <a:t> </a:t>
            </a:r>
            <a:r>
              <a:rPr lang="en-US" dirty="0"/>
              <a:t>to strengthen National Information System, Strategies and Policies for Combatting Animal </a:t>
            </a:r>
            <a:r>
              <a:rPr lang="en-US" dirty="0" smtClean="0"/>
              <a:t>Trypanosomiasis.</a:t>
            </a:r>
          </a:p>
          <a:p>
            <a:pPr lvl="0"/>
            <a:r>
              <a:rPr lang="en-US" b="1" dirty="0" smtClean="0"/>
              <a:t>The </a:t>
            </a:r>
            <a:r>
              <a:rPr lang="en-US" b="1" dirty="0"/>
              <a:t>International Atomic Energy Agency (IAEA) </a:t>
            </a:r>
            <a:r>
              <a:rPr lang="en-US" dirty="0"/>
              <a:t>supported Technical Cooperation Fund (TCF) through Integrating Sterile Insect Technique for </a:t>
            </a:r>
            <a:r>
              <a:rPr lang="en-US" dirty="0" smtClean="0"/>
              <a:t>Creating </a:t>
            </a:r>
            <a:r>
              <a:rPr lang="en-US" dirty="0"/>
              <a:t>Sustainable Tsetse and Trypanosomosis Free Areas for Enhancing Livestock and Agricultural Development</a:t>
            </a:r>
            <a:endParaRPr lang="en-US" dirty="0" smtClean="0"/>
          </a:p>
          <a:p>
            <a:r>
              <a:rPr lang="en-US" dirty="0" smtClean="0"/>
              <a:t>The </a:t>
            </a:r>
            <a:r>
              <a:rPr lang="en-US" dirty="0"/>
              <a:t>aim of the support is to strengthen technical and material capacity of the tsetse mass rearing, irradiation and release to ensure eradication of the tsetse fly through the sterile Insect technique (SIT). </a:t>
            </a:r>
          </a:p>
          <a:p>
            <a:endParaRPr lang="en-US" dirty="0"/>
          </a:p>
          <a:p>
            <a:endParaRPr lang="en-US" dirty="0"/>
          </a:p>
        </p:txBody>
      </p:sp>
    </p:spTree>
    <p:extLst>
      <p:ext uri="{BB962C8B-B14F-4D97-AF65-F5344CB8AC3E}">
        <p14:creationId xmlns:p14="http://schemas.microsoft.com/office/powerpoint/2010/main" val="8976965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6CE5010B-2801-9179-9CFA-902DBECC4F66}"/>
            </a:ext>
          </a:extLst>
        </p:cNvPr>
        <p:cNvGrpSpPr/>
        <p:nvPr/>
      </p:nvGrpSpPr>
      <p:grpSpPr>
        <a:xfrm>
          <a:off x="0" y="0"/>
          <a:ext cx="0" cy="0"/>
          <a:chOff x="0" y="0"/>
          <a:chExt cx="0" cy="0"/>
        </a:xfrm>
      </p:grpSpPr>
      <p:sp>
        <p:nvSpPr>
          <p:cNvPr id="4" name="Title 3">
            <a:extLst>
              <a:ext uri="{FF2B5EF4-FFF2-40B4-BE49-F238E27FC236}">
                <a16:creationId xmlns="" xmlns:a16="http://schemas.microsoft.com/office/drawing/2014/main" id="{C2B27661-D6E8-7A74-E444-B4C5D52BF4D4}"/>
              </a:ext>
            </a:extLst>
          </p:cNvPr>
          <p:cNvSpPr>
            <a:spLocks noGrp="1"/>
          </p:cNvSpPr>
          <p:nvPr>
            <p:ph type="title"/>
          </p:nvPr>
        </p:nvSpPr>
        <p:spPr/>
        <p:txBody>
          <a:bodyPr>
            <a:normAutofit/>
          </a:bodyPr>
          <a:lstStyle/>
          <a:p>
            <a:r>
              <a:rPr lang="en-US" sz="2800" b="1" dirty="0">
                <a:latin typeface="+mn-lt"/>
              </a:rPr>
              <a:t>Challenges and how they are being resolved</a:t>
            </a:r>
          </a:p>
        </p:txBody>
      </p:sp>
      <p:sp>
        <p:nvSpPr>
          <p:cNvPr id="5" name="Content Placeholder 4">
            <a:extLst>
              <a:ext uri="{FF2B5EF4-FFF2-40B4-BE49-F238E27FC236}">
                <a16:creationId xmlns="" xmlns:a16="http://schemas.microsoft.com/office/drawing/2014/main" id="{D64711B9-6D16-56A4-C7A0-E44D9B43EBD6}"/>
              </a:ext>
            </a:extLst>
          </p:cNvPr>
          <p:cNvSpPr>
            <a:spLocks noGrp="1"/>
          </p:cNvSpPr>
          <p:nvPr>
            <p:ph idx="1"/>
          </p:nvPr>
        </p:nvSpPr>
        <p:spPr>
          <a:xfrm>
            <a:off x="406400" y="1450109"/>
            <a:ext cx="11591636" cy="4726854"/>
          </a:xfrm>
        </p:spPr>
        <p:txBody>
          <a:bodyPr>
            <a:normAutofit/>
          </a:bodyPr>
          <a:lstStyle/>
          <a:p>
            <a:pPr lvl="0"/>
            <a:r>
              <a:rPr lang="en-US" dirty="0"/>
              <a:t>Logistical barriers in SAT application </a:t>
            </a:r>
            <a:r>
              <a:rPr lang="en-US" dirty="0" smtClean="0"/>
              <a:t>.</a:t>
            </a:r>
          </a:p>
          <a:p>
            <a:r>
              <a:rPr lang="en-US" dirty="0"/>
              <a:t>High costs and technical demands of SIT.</a:t>
            </a:r>
          </a:p>
          <a:p>
            <a:r>
              <a:rPr lang="en-US" dirty="0"/>
              <a:t>The high cost of insecticide for  tsetse </a:t>
            </a:r>
            <a:r>
              <a:rPr lang="en-US" dirty="0" smtClean="0"/>
              <a:t>control</a:t>
            </a:r>
          </a:p>
          <a:p>
            <a:pPr lvl="0"/>
            <a:r>
              <a:rPr lang="en-US" dirty="0"/>
              <a:t>Lack of boarder collaboration</a:t>
            </a:r>
          </a:p>
          <a:p>
            <a:pPr lvl="0"/>
            <a:r>
              <a:rPr lang="en-US" dirty="0"/>
              <a:t>Topographical challenges of the country</a:t>
            </a:r>
          </a:p>
          <a:p>
            <a:pPr lvl="0"/>
            <a:r>
              <a:rPr lang="en-US" dirty="0"/>
              <a:t>Shortage of project to  </a:t>
            </a:r>
            <a:r>
              <a:rPr lang="en-US" dirty="0" smtClean="0"/>
              <a:t>ensure </a:t>
            </a:r>
            <a:r>
              <a:rPr lang="en-US" dirty="0"/>
              <a:t>the sustainability of the </a:t>
            </a:r>
            <a:r>
              <a:rPr lang="en-US" dirty="0" smtClean="0"/>
              <a:t>achievements</a:t>
            </a:r>
          </a:p>
          <a:p>
            <a:pPr lvl="0"/>
            <a:r>
              <a:rPr lang="en-US" dirty="0" smtClean="0"/>
              <a:t>The government of Ethiopia is highly committed ,covered all budget for procurements of chemical, and  provided aircraft for aerial spray in which we have successfully operated  in 1636ha areas as  </a:t>
            </a:r>
            <a:r>
              <a:rPr lang="en-US" dirty="0"/>
              <a:t>s</a:t>
            </a:r>
            <a:r>
              <a:rPr lang="en-US" dirty="0" smtClean="0"/>
              <a:t>howcase to  scale up to other parts of the country.</a:t>
            </a:r>
            <a:endParaRPr lang="en-US" dirty="0"/>
          </a:p>
          <a:p>
            <a:endParaRPr lang="en-US" dirty="0"/>
          </a:p>
          <a:p>
            <a:pPr lvl="0"/>
            <a:endParaRPr lang="en-US" dirty="0"/>
          </a:p>
          <a:p>
            <a:endParaRPr lang="en-US" dirty="0"/>
          </a:p>
        </p:txBody>
      </p:sp>
    </p:spTree>
    <p:extLst>
      <p:ext uri="{BB962C8B-B14F-4D97-AF65-F5344CB8AC3E}">
        <p14:creationId xmlns:p14="http://schemas.microsoft.com/office/powerpoint/2010/main" val="167081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529</TotalTime>
  <Words>849</Words>
  <Application>Microsoft Office PowerPoint</Application>
  <PresentationFormat>Custom</PresentationFormat>
  <Paragraphs>92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TSETSE AND TRYPANOSOMOSIS  CONTROL ACTIVITIES In Ethiopia  2023 - 2025</vt:lpstr>
      <vt:lpstr>Current Tsetse and Trypanosomiasis (T&amp;T) situation</vt:lpstr>
      <vt:lpstr>Cont’D</vt:lpstr>
      <vt:lpstr>Cont’D</vt:lpstr>
      <vt:lpstr> Figure.1.Tsetse and Trypanosmiasis distribution Map of Ethiopia</vt:lpstr>
      <vt:lpstr>Tsetse and trypanosomiasis control  and elimination activities undertaken in          2023-2025</vt:lpstr>
      <vt:lpstr>Cont’D</vt:lpstr>
      <vt:lpstr>Collaborations and partnerships for T&amp;T control  and elimination activities undertaken in 2023-2025</vt:lpstr>
      <vt:lpstr>Challenges and how they are being resolved</vt:lpstr>
      <vt:lpstr>Way forward and planned T&amp;T control and elimination activities for 2025-2027 </vt:lpstr>
      <vt:lpstr>                 Con’D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Fahim Kremeier</dc:creator>
  <cp:lastModifiedBy>Firew Lejebo</cp:lastModifiedBy>
  <cp:revision>54</cp:revision>
  <dcterms:created xsi:type="dcterms:W3CDTF">2023-04-13T10:27:37Z</dcterms:created>
  <dcterms:modified xsi:type="dcterms:W3CDTF">2025-09-13T23:12:15Z</dcterms:modified>
</cp:coreProperties>
</file>