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70" r:id="rId3"/>
    <p:sldId id="271" r:id="rId4"/>
    <p:sldId id="277" r:id="rId5"/>
    <p:sldId id="278" r:id="rId6"/>
    <p:sldId id="266" r:id="rId7"/>
    <p:sldId id="275" r:id="rId8"/>
    <p:sldId id="276" r:id="rId9"/>
    <p:sldId id="268" r:id="rId10"/>
    <p:sldId id="265" r:id="rId11"/>
    <p:sldId id="263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8" d="100"/>
          <a:sy n="68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18341-58A3-47A3-912C-D789D2252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6F314-1870-48FE-AE53-6C5F056B5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3442B-F886-44C2-959A-9BF3E9ED9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33756-2091-49F8-BD7E-FFB86BB3C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DA25B-7C28-468A-A99A-0C6D6CDC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5438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24680-1022-40C0-8D32-1B9960E2A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EF7D0-4016-4CAE-9268-ECFD807DD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1ACB1-885D-4C49-8856-CBCC168B7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35F93-B4E5-40A3-BDE0-D50DC0A7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9D321-FF55-409A-A0FF-5D81765B6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39120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C96A70-1FDB-4F8A-8316-52D3E8280B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BC35F-14A2-44A7-BAC6-ED9A3CE92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C263C-CFDF-44B3-A7F3-30690A54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BA4A6-B0D9-48D9-9758-B8CD9421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FE5C7-7411-4A58-9992-848D354E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2489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A3EA2-9CB1-4405-B34A-05074D54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97006-8C69-43F9-8D5B-0CF7E3D58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76A1F-0017-4A1F-804D-238394F03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4217A-163C-4EFD-82D1-E1D4FCD2C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B9173-45C8-423E-9B78-C4933AACF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9196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0EFF-0319-4446-8BAC-40A6E2EB6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A819-41CE-4EE0-8DEB-9429FD0DA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CA1D4-859E-45C2-A04E-0255EA66A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F38B1-D704-48CF-807E-02BE19FC8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23725-312F-4D80-88B1-F971F978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4464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9590F-23D7-4E64-B16B-008C828D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00AA3-FAD3-4590-AF2B-37AC87FDF4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B03422-016E-496B-9AAF-2E6E7764D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F03CA-58C6-4F85-A623-AC480E61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C408B5-6CAF-4412-A555-AF15C652F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D24BD-C56C-42B8-A630-4340F834C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6587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AC71-ED8C-457C-B8CD-6BFA15B0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02162-D804-4D2C-A4F1-87A58F0F5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F5445-7DC2-44CA-9258-364A99BF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32773A-10E8-4B64-AFB2-F7703D132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4442D5-639F-48E0-AC52-465849380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330314-FC3B-4CAC-B647-6D6DA306B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F35DAF-38F8-4D39-8120-58695BDD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DCAC56-C0B4-4F11-8745-2570D544B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3199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D92F-B309-49B5-B6E1-DDB39FBAB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094DFD-78FF-497C-BB97-3C9E0BA2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CCDA0F-7286-45D6-927C-0FAEA5FE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47FD4-E590-4F37-996F-29FCC5862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22016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0AD9F2-DEA8-4F45-98EA-19C0D4DB3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67A02C-E45A-4B45-98D7-B85C442F4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BF549-21C7-4DED-9C03-88BDE74B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3069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E23E0-6376-46EB-BBCB-A75129551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128F3-4E8A-4E6E-A44A-F0CE146BD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FDB10-F26F-4C2C-B3AA-8D0DC5CB3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F0742-8230-47A6-837C-EA3D889C9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80797-53E0-4990-AE6B-C08426A9D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F9B87-903F-4D98-A495-D2937F67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52997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23A49-5EA2-45F2-BD4F-E19B8C333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F16783-F116-4968-BD73-408247C2C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7F25D5-1D52-40CA-ACE5-F166F2E92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7A034-6ED3-4C02-9284-80C14165F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814110-3927-4539-A182-77B57D4F3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CA5BE-1B0F-46B7-B925-1FD73F32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8690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205B10-5302-45C7-BF37-C317876F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6BE5B-2903-4A47-A4B7-B4F2C01614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AA1FF-6B2D-407A-B433-C108E15F25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512A8-0E73-4267-9A5C-25044427F303}" type="datetimeFigureOut">
              <a:rPr lang="en-KE" smtClean="0"/>
              <a:t>09/15/2025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78CC6-58F5-4EE7-B8BE-71B1EBFEE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57846-3464-4225-A644-426E57FA2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E84E-1A33-4D76-80C8-656D92FF5BD0}" type="slidenum">
              <a:rPr lang="en-KE" smtClean="0"/>
              <a:t>‹N°›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9778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1A83F-DE79-0ACC-1956-6C73E9808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CBD524-E559-4596-B1A1-2E23D0A50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BAE015-859B-6ADF-79A2-3CE49322F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15680"/>
            <a:ext cx="12192000" cy="936444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TSETSE AND TRYPANOSOMOSIS  CONTROL ACTIVITIES IN xxxxxxx 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2023 - 2025</a:t>
            </a:r>
            <a:endParaRPr lang="en-KE" sz="28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150CA1-7278-6304-922F-A9CB6A735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23" y="2652124"/>
            <a:ext cx="9144000" cy="776875"/>
          </a:xfrm>
        </p:spPr>
        <p:txBody>
          <a:bodyPr>
            <a:normAutofit fontScale="55000" lnSpcReduction="20000"/>
          </a:bodyPr>
          <a:lstStyle/>
          <a:p>
            <a:r>
              <a:rPr lang="en-US" sz="4500" dirty="0"/>
              <a:t>Presenter:</a:t>
            </a:r>
          </a:p>
          <a:p>
            <a:r>
              <a:rPr lang="en-US" sz="4500" dirty="0"/>
              <a:t>Date: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743670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5010B-2801-9179-9CFA-902DBECC4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B27661-D6E8-7A74-E444-B4C5D52BF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Challenges and how they are being resolved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4711B9-6D16-56A4-C7A0-E44D9B43E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Government subsidies and /or </a:t>
            </a:r>
            <a:r>
              <a:rPr lang="en-US" dirty="0" err="1" smtClean="0"/>
              <a:t>operanting</a:t>
            </a:r>
            <a:r>
              <a:rPr lang="en-US" dirty="0" smtClean="0"/>
              <a:t> funds</a:t>
            </a:r>
          </a:p>
          <a:p>
            <a:r>
              <a:rPr lang="en-US" dirty="0" smtClean="0"/>
              <a:t>Difficulties in procuring sampling materials (consumables) and reagents</a:t>
            </a:r>
          </a:p>
          <a:p>
            <a:r>
              <a:rPr lang="en-US" dirty="0" smtClean="0"/>
              <a:t>Lack of maintenance services for laboratory equipment, support from partners</a:t>
            </a:r>
          </a:p>
          <a:p>
            <a:r>
              <a:rPr lang="en-US" dirty="0" smtClean="0"/>
              <a:t>No payment of most of the staff assigned to new units</a:t>
            </a:r>
          </a:p>
          <a:p>
            <a:r>
              <a:rPr lang="en-US" dirty="0" smtClean="0"/>
              <a:t>Need to build the capacity of technicians in various laboratory diagnostic techniques, to ensure adequate refresher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1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34405-B88D-041B-3CA4-1B6631D1F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7C772-35A2-EBC8-CE3D-6ACE6F9B5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latin typeface="+mn-lt"/>
              </a:rPr>
              <a:t>Way forward and planned T&amp;T control and elimination activities for 2025-2027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EE1FFD-8254-1335-C133-A13DC2081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b="1" dirty="0" smtClean="0"/>
              <a:t>Planned </a:t>
            </a:r>
            <a:r>
              <a:rPr lang="en-US" b="1" dirty="0"/>
              <a:t>activities for the next 2 </a:t>
            </a:r>
            <a:r>
              <a:rPr lang="en-US" b="1" dirty="0" smtClean="0"/>
              <a:t>years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Development of an animal </a:t>
            </a:r>
            <a:r>
              <a:rPr lang="en-US" dirty="0" err="1" smtClean="0"/>
              <a:t>trypanosomiasis</a:t>
            </a:r>
            <a:r>
              <a:rPr lang="en-US" dirty="0" smtClean="0"/>
              <a:t> control plan</a:t>
            </a:r>
          </a:p>
          <a:p>
            <a:pPr marL="0" indent="0">
              <a:buNone/>
            </a:pPr>
            <a:r>
              <a:rPr lang="en-US" dirty="0" smtClean="0"/>
              <a:t>   - Implementation of this plan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Stakeholders awareness</a:t>
            </a:r>
          </a:p>
          <a:p>
            <a:pPr marL="0" indent="0">
              <a:buNone/>
            </a:pPr>
            <a:r>
              <a:rPr lang="en-US" dirty="0" smtClean="0"/>
              <a:t>   - Capacity building for field stakeholders</a:t>
            </a:r>
          </a:p>
          <a:p>
            <a:pPr marL="0" indent="0">
              <a:buNone/>
            </a:pPr>
            <a:r>
              <a:rPr lang="en-US" dirty="0" smtClean="0"/>
              <a:t>   - Capacity building for national laboratories in </a:t>
            </a:r>
            <a:r>
              <a:rPr lang="en-US" dirty="0" err="1" smtClean="0"/>
              <a:t>trypanosomiasis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diagnosis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Vector </a:t>
            </a:r>
            <a:r>
              <a:rPr lang="en-US" dirty="0"/>
              <a:t>control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766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F234A7-E400-4787-A733-048F1F6BDB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0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338793"/>
            <a:ext cx="9823516" cy="869786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Current </a:t>
            </a:r>
            <a:r>
              <a:rPr lang="en-US" sz="3200" b="1" dirty="0"/>
              <a:t>Tsetse and </a:t>
            </a:r>
            <a:r>
              <a:rPr lang="en-US" sz="3200" b="1" dirty="0" err="1"/>
              <a:t>Trypanosomiasis</a:t>
            </a:r>
            <a:r>
              <a:rPr lang="en-US" sz="3200" b="1" dirty="0"/>
              <a:t> (T&amp;T) </a:t>
            </a:r>
            <a:r>
              <a:rPr lang="en-US" sz="3200" b="1" dirty="0" smtClean="0"/>
              <a:t>situation in the DRC</a:t>
            </a:r>
            <a:br>
              <a:rPr lang="en-US" sz="3200" b="1" dirty="0" smtClean="0"/>
            </a:br>
            <a:r>
              <a:rPr lang="en-US" sz="3200" b="1" dirty="0" smtClean="0"/>
              <a:t>(2023-2025)</a:t>
            </a:r>
            <a:endParaRPr lang="fr-FR" altLang="fr-FR" sz="5400" b="1" dirty="0">
              <a:latin typeface="Arial" panose="020B0604020202020204" pitchFamily="34" charset="0"/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22303237"/>
              </p:ext>
            </p:extLst>
          </p:nvPr>
        </p:nvGraphicFramePr>
        <p:xfrm>
          <a:off x="838199" y="1442301"/>
          <a:ext cx="6665537" cy="5802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977">
                  <a:extLst>
                    <a:ext uri="{9D8B030D-6E8A-4147-A177-3AD203B41FA5}">
                      <a16:colId xmlns:a16="http://schemas.microsoft.com/office/drawing/2014/main" val="570692694"/>
                    </a:ext>
                  </a:extLst>
                </a:gridCol>
                <a:gridCol w="2028978">
                  <a:extLst>
                    <a:ext uri="{9D8B030D-6E8A-4147-A177-3AD203B41FA5}">
                      <a16:colId xmlns:a16="http://schemas.microsoft.com/office/drawing/2014/main" val="4034420651"/>
                    </a:ext>
                  </a:extLst>
                </a:gridCol>
                <a:gridCol w="2028978">
                  <a:extLst>
                    <a:ext uri="{9D8B030D-6E8A-4147-A177-3AD203B41FA5}">
                      <a16:colId xmlns:a16="http://schemas.microsoft.com/office/drawing/2014/main" val="3932028266"/>
                    </a:ext>
                  </a:extLst>
                </a:gridCol>
                <a:gridCol w="1324526">
                  <a:extLst>
                    <a:ext uri="{9D8B030D-6E8A-4147-A177-3AD203B41FA5}">
                      <a16:colId xmlns:a16="http://schemas.microsoft.com/office/drawing/2014/main" val="3609666576"/>
                    </a:ext>
                  </a:extLst>
                </a:gridCol>
                <a:gridCol w="560078">
                  <a:extLst>
                    <a:ext uri="{9D8B030D-6E8A-4147-A177-3AD203B41FA5}">
                      <a16:colId xmlns:a16="http://schemas.microsoft.com/office/drawing/2014/main" val="2845401102"/>
                    </a:ext>
                  </a:extLst>
                </a:gridCol>
              </a:tblGrid>
              <a:tr h="8963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..</a:t>
                      </a:r>
                      <a:endParaRPr lang="fr-FR" sz="900" dirty="0">
                        <a:effectLst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Province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Animal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Sensibles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Cas 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4221648791"/>
                  </a:ext>
                </a:extLst>
              </a:tr>
              <a:tr h="433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1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Haut-Katanga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218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1443566224"/>
                  </a:ext>
                </a:extLst>
              </a:tr>
              <a:tr h="315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Haut-Uélé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815029849"/>
                  </a:ext>
                </a:extLst>
              </a:tr>
              <a:tr h="4185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2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err="1" smtClean="0">
                          <a:effectLst/>
                        </a:rPr>
                        <a:t>Ituri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3441151695"/>
                  </a:ext>
                </a:extLst>
              </a:tr>
              <a:tr h="4776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3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Kinshasa-rural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Bovin, porcin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255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684149772"/>
                  </a:ext>
                </a:extLst>
              </a:tr>
              <a:tr h="441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4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</a:rPr>
                        <a:t>Kongo-Central</a:t>
                      </a:r>
                      <a:endParaRPr lang="fr-FR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365896101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5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</a:rPr>
                        <a:t>Mai-</a:t>
                      </a:r>
                      <a:r>
                        <a:rPr lang="fr-FR" sz="2000" dirty="0" err="1" smtClean="0">
                          <a:effectLst/>
                        </a:rPr>
                        <a:t>Ndombe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2840390155"/>
                  </a:ext>
                </a:extLst>
              </a:tr>
              <a:tr h="4371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6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err="1">
                          <a:effectLst/>
                        </a:rPr>
                        <a:t>Mongala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216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2764626993"/>
                  </a:ext>
                </a:extLst>
              </a:tr>
              <a:tr h="3780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7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Nord-Kivu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Bovin,</a:t>
                      </a:r>
                      <a:r>
                        <a:rPr lang="fr-FR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porcin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243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2009101635"/>
                  </a:ext>
                </a:extLst>
              </a:tr>
              <a:tr h="468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9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Sud-Kivu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Bovin,</a:t>
                      </a:r>
                      <a:r>
                        <a:rPr lang="fr-FR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caprin</a:t>
                      </a:r>
                      <a:endParaRPr lang="fr-FR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3538200563"/>
                  </a:ext>
                </a:extLst>
              </a:tr>
              <a:tr h="482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10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effectLst/>
                        </a:rPr>
                        <a:t>Sud-</a:t>
                      </a:r>
                      <a:r>
                        <a:rPr lang="fr-FR" sz="2400" dirty="0" err="1" smtClean="0">
                          <a:effectLst/>
                        </a:rPr>
                        <a:t>Ubangi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299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1241982415"/>
                  </a:ext>
                </a:extLst>
              </a:tr>
              <a:tr h="628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11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Tanganyika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</a:t>
                      </a: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177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29" marR="46929" marT="0" marB="0"/>
                </a:tc>
                <a:extLst>
                  <a:ext uri="{0D108BD9-81ED-4DB2-BD59-A6C34878D82A}">
                    <a16:rowId xmlns:a16="http://schemas.microsoft.com/office/drawing/2014/main" val="679987029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43934"/>
            <a:ext cx="13680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46405"/>
            <a:ext cx="463588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71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Current Tsetse and </a:t>
            </a:r>
            <a:r>
              <a:rPr lang="en-US" sz="3200" b="1" dirty="0" err="1"/>
              <a:t>Trypanosomiasis</a:t>
            </a:r>
            <a:r>
              <a:rPr lang="en-US" sz="3200" b="1" dirty="0"/>
              <a:t> (T&amp;T) </a:t>
            </a:r>
            <a:r>
              <a:rPr lang="en-US" sz="3200" b="1" dirty="0" smtClean="0"/>
              <a:t>situation in the DRC</a:t>
            </a:r>
            <a:endParaRPr lang="fr-FR" sz="3200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fr-FR" dirty="0" smtClean="0"/>
          </a:p>
          <a:p>
            <a:endParaRPr lang="fr-FR" sz="9600" dirty="0"/>
          </a:p>
          <a:p>
            <a:r>
              <a:rPr lang="fr-FR" sz="9600" dirty="0" smtClean="0"/>
              <a:t>Distribution </a:t>
            </a:r>
            <a:r>
              <a:rPr lang="fr-FR" sz="9600" dirty="0"/>
              <a:t>of animal </a:t>
            </a:r>
            <a:r>
              <a:rPr lang="fr-FR" sz="9600" dirty="0" err="1"/>
              <a:t>trypanosomiasis</a:t>
            </a:r>
            <a:r>
              <a:rPr lang="fr-FR" sz="9600" dirty="0"/>
              <a:t> </a:t>
            </a:r>
            <a:endParaRPr lang="fr-FR" sz="9600" dirty="0" smtClean="0"/>
          </a:p>
          <a:p>
            <a:pPr algn="ctr"/>
            <a:r>
              <a:rPr lang="fr-FR" sz="9600" dirty="0" smtClean="0"/>
              <a:t>in </a:t>
            </a:r>
            <a:r>
              <a:rPr lang="fr-FR" sz="9600" dirty="0"/>
              <a:t>the DRC </a:t>
            </a:r>
            <a:r>
              <a:rPr lang="fr-FR" sz="9600" dirty="0" err="1"/>
              <a:t>from</a:t>
            </a:r>
            <a:r>
              <a:rPr lang="fr-FR" sz="9600" dirty="0"/>
              <a:t> 2023 to 2025</a:t>
            </a:r>
          </a:p>
          <a:p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5330"/>
            <a:ext cx="6947555" cy="4649869"/>
          </a:xfrm>
        </p:spPr>
      </p:pic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sz="5100" dirty="0" smtClean="0"/>
              <a:t>11 Provinces </a:t>
            </a:r>
            <a:r>
              <a:rPr lang="fr-FR" sz="5100" dirty="0" err="1" smtClean="0"/>
              <a:t>infested</a:t>
            </a:r>
            <a:r>
              <a:rPr lang="fr-FR" sz="5100" dirty="0" smtClean="0"/>
              <a:t> </a:t>
            </a:r>
            <a:r>
              <a:rPr lang="fr-FR" sz="5100" dirty="0" err="1" smtClean="0"/>
              <a:t>with</a:t>
            </a:r>
            <a:r>
              <a:rPr lang="fr-FR" sz="5100" dirty="0" smtClean="0"/>
              <a:t> bovine 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 </a:t>
            </a:r>
            <a:r>
              <a:rPr lang="fr-FR" sz="5100" dirty="0" err="1" smtClean="0"/>
              <a:t>trypanosomiasis</a:t>
            </a:r>
            <a:r>
              <a:rPr lang="fr-FR" sz="5100" dirty="0" smtClean="0"/>
              <a:t> </a:t>
            </a:r>
            <a:r>
              <a:rPr lang="fr-FR" sz="5100" dirty="0" err="1" smtClean="0"/>
              <a:t>represented</a:t>
            </a:r>
            <a:r>
              <a:rPr lang="fr-FR" sz="5100" dirty="0" smtClean="0"/>
              <a:t>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 by the </a:t>
            </a:r>
            <a:r>
              <a:rPr lang="fr-FR" sz="5100" dirty="0" err="1" smtClean="0"/>
              <a:t>red</a:t>
            </a:r>
            <a:r>
              <a:rPr lang="fr-FR" sz="5100" dirty="0" smtClean="0"/>
              <a:t> star</a:t>
            </a:r>
          </a:p>
          <a:p>
            <a:pPr marL="0" indent="0">
              <a:buNone/>
            </a:pPr>
            <a:r>
              <a:rPr lang="fr-FR" sz="5100" dirty="0"/>
              <a:t>2</a:t>
            </a:r>
            <a:r>
              <a:rPr lang="fr-FR" sz="5100" dirty="0" smtClean="0"/>
              <a:t> Provinces (</a:t>
            </a:r>
            <a:r>
              <a:rPr lang="fr-FR" sz="5100" dirty="0" err="1" smtClean="0"/>
              <a:t>North</a:t>
            </a:r>
            <a:r>
              <a:rPr lang="fr-FR" sz="5100" dirty="0" smtClean="0"/>
              <a:t>-Kivu, Kinshasa):     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  Porcine </a:t>
            </a:r>
            <a:r>
              <a:rPr lang="fr-FR" sz="5100" dirty="0" err="1" smtClean="0"/>
              <a:t>trypanosomiasis</a:t>
            </a:r>
            <a:r>
              <a:rPr lang="fr-FR" sz="5100" dirty="0" smtClean="0"/>
              <a:t>  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  </a:t>
            </a:r>
            <a:r>
              <a:rPr lang="fr-FR" sz="5100" dirty="0" err="1" smtClean="0"/>
              <a:t>represented</a:t>
            </a:r>
            <a:r>
              <a:rPr lang="fr-FR" sz="5100" dirty="0" smtClean="0"/>
              <a:t> by the </a:t>
            </a:r>
            <a:r>
              <a:rPr lang="fr-FR" sz="5100" dirty="0" err="1" smtClean="0"/>
              <a:t>blue</a:t>
            </a:r>
            <a:r>
              <a:rPr lang="fr-FR" sz="5100" dirty="0" smtClean="0"/>
              <a:t> triangle</a:t>
            </a:r>
          </a:p>
          <a:p>
            <a:pPr marL="0" indent="0">
              <a:buNone/>
            </a:pPr>
            <a:r>
              <a:rPr lang="fr-FR" sz="5100" dirty="0" smtClean="0"/>
              <a:t>1 Province (South-Kivu) : Caprine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</a:t>
            </a:r>
            <a:r>
              <a:rPr lang="fr-FR" sz="5100" dirty="0" err="1" smtClean="0"/>
              <a:t>trypanosomiasis</a:t>
            </a:r>
            <a:r>
              <a:rPr lang="fr-FR" sz="5100" dirty="0" smtClean="0"/>
              <a:t> </a:t>
            </a:r>
            <a:r>
              <a:rPr lang="fr-FR" sz="5100" dirty="0" err="1" smtClean="0"/>
              <a:t>represented</a:t>
            </a:r>
            <a:r>
              <a:rPr lang="fr-FR" sz="5100" dirty="0" smtClean="0"/>
              <a:t> by the </a:t>
            </a:r>
          </a:p>
          <a:p>
            <a:pPr marL="0" indent="0">
              <a:buNone/>
            </a:pPr>
            <a:r>
              <a:rPr lang="fr-FR" sz="5100" dirty="0"/>
              <a:t> </a:t>
            </a:r>
            <a:r>
              <a:rPr lang="fr-FR" sz="5100" dirty="0" smtClean="0"/>
              <a:t>       green </a:t>
            </a:r>
            <a:r>
              <a:rPr lang="fr-FR" sz="5100" dirty="0" err="1" smtClean="0"/>
              <a:t>circle</a:t>
            </a:r>
            <a:endParaRPr lang="fr-FR" sz="5100" dirty="0" smtClean="0"/>
          </a:p>
          <a:p>
            <a:pPr marL="0" indent="0">
              <a:buNone/>
            </a:pPr>
            <a:r>
              <a:rPr lang="fr-FR" dirty="0"/>
              <a:t> 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172200" y="1463094"/>
            <a:ext cx="4555503" cy="78483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i="0" u="none" strike="noStrike" cap="none" normalizeH="0" baseline="0" dirty="0" err="1" smtClean="0">
                <a:ln>
                  <a:noFill/>
                </a:ln>
                <a:solidFill>
                  <a:srgbClr val="1F1F1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Infested</a:t>
            </a:r>
            <a:r>
              <a:rPr kumimoji="0" lang="fr-FR" altLang="fr-FR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provinces</a:t>
            </a:r>
            <a:r>
              <a:rPr kumimoji="0" lang="fr-FR" alt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fr-FR" alt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with</a:t>
            </a:r>
            <a:r>
              <a:rPr kumimoji="0" lang="fr-FR" alt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animal </a:t>
            </a:r>
            <a:r>
              <a:rPr kumimoji="0" lang="fr-FR" alt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trypanosomiasis</a:t>
            </a:r>
            <a:endParaRPr kumimoji="0" lang="fr-FR" alt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4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 smtClean="0"/>
              <a:t>DISTRIBUTION OF TSETSE IN THE DRC</a:t>
            </a:r>
            <a:endParaRPr lang="fr-FR" sz="3200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210776"/>
              </p:ext>
            </p:extLst>
          </p:nvPr>
        </p:nvGraphicFramePr>
        <p:xfrm>
          <a:off x="838200" y="1825625"/>
          <a:ext cx="10515600" cy="6616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54565479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61138475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6432696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8745552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57920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Province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Locality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Animal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Vector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Parasite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Maï-Ndombe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Mushie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Bovin N’dama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G. </a:t>
                      </a:r>
                      <a:r>
                        <a:rPr lang="fr-FR" dirty="0" err="1" smtClean="0"/>
                        <a:t>Tabaniformis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T.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vivax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T.congolense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T.brucei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brucei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08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Kinshasa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Hinterland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porcin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fuscipes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quanzensis</a:t>
                      </a:r>
                      <a:endParaRPr lang="fr-FR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simiae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vivax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congolense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brucei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brucei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brucei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gambiense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3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Kongo-Central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Kimpika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Kasangulu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Kimpungi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Sanda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caprin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Glossina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palpalis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palpali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congolense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vivax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brucei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brucei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6233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Kongo-Central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Kimpese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Glossina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palpalis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palpalis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congolense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Savannah,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brucei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congolense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Forest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vivax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.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3235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Maï-Ndombe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Mushie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tabaniformis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78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Kwilu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Idiofa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G. </a:t>
                      </a:r>
                      <a:r>
                        <a:rPr lang="fr-FR" sz="1800" spc="-45" dirty="0" err="1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tabaniformis</a:t>
                      </a: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spc="-45" dirty="0">
                          <a:solidFill>
                            <a:srgbClr val="28262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292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43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 smtClean="0"/>
              <a:t>Parasites </a:t>
            </a:r>
            <a:r>
              <a:rPr lang="fr-FR" sz="3200" b="1" dirty="0" err="1" smtClean="0"/>
              <a:t>diagnosis</a:t>
            </a:r>
            <a:r>
              <a:rPr lang="fr-FR" sz="3200" b="1" dirty="0" smtClean="0"/>
              <a:t> by national </a:t>
            </a:r>
            <a:r>
              <a:rPr lang="fr-FR" sz="3200" b="1" dirty="0" err="1" smtClean="0"/>
              <a:t>laboratories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fr-FR" dirty="0"/>
              <a:t> </a:t>
            </a:r>
            <a:r>
              <a:rPr lang="fr-FR" dirty="0" smtClean="0"/>
              <a:t> 1) </a:t>
            </a:r>
            <a:r>
              <a:rPr lang="en-US" dirty="0" err="1" smtClean="0"/>
              <a:t>Laboratoire</a:t>
            </a:r>
            <a:r>
              <a:rPr lang="en-US" dirty="0" smtClean="0"/>
              <a:t> </a:t>
            </a:r>
            <a:r>
              <a:rPr lang="en-US" dirty="0" err="1"/>
              <a:t>Vétérinaire</a:t>
            </a:r>
            <a:r>
              <a:rPr lang="en-US" dirty="0"/>
              <a:t> </a:t>
            </a:r>
            <a:r>
              <a:rPr lang="en-US" dirty="0" smtClean="0"/>
              <a:t>Central </a:t>
            </a:r>
            <a:r>
              <a:rPr lang="en-US" dirty="0"/>
              <a:t>de Kinshasa </a:t>
            </a:r>
            <a:endParaRPr lang="fr-FR" dirty="0"/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2023 : 26 suspected  cases of animal  </a:t>
            </a:r>
            <a:r>
              <a:rPr lang="en-US" dirty="0" err="1" smtClean="0"/>
              <a:t>trypanosomiasis</a:t>
            </a:r>
            <a:endParaRPr lang="fr-FR" dirty="0"/>
          </a:p>
          <a:p>
            <a:pPr marL="0" indent="0">
              <a:buNone/>
            </a:pPr>
            <a:r>
              <a:rPr lang="en-US" dirty="0"/>
              <a:t>              6 </a:t>
            </a:r>
            <a:r>
              <a:rPr lang="en-US" dirty="0" smtClean="0"/>
              <a:t>confirmed by  the laboratory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2024 :   44 </a:t>
            </a:r>
            <a:r>
              <a:rPr lang="en-US" dirty="0"/>
              <a:t>suspected  cases of animal  </a:t>
            </a:r>
            <a:r>
              <a:rPr lang="en-US" dirty="0" err="1" smtClean="0"/>
              <a:t>trypanosomiasis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>                     </a:t>
            </a:r>
            <a:r>
              <a:rPr lang="en-US" dirty="0"/>
              <a:t>1 </a:t>
            </a:r>
            <a:r>
              <a:rPr lang="en-US" dirty="0"/>
              <a:t>confirmed by  the laboratory </a:t>
            </a:r>
            <a:r>
              <a:rPr lang="en-US" dirty="0"/>
              <a:t> </a:t>
            </a:r>
            <a:endParaRPr lang="fr-FR" dirty="0"/>
          </a:p>
          <a:p>
            <a:pPr marL="0" lvl="0" indent="0">
              <a:buNone/>
            </a:pPr>
            <a:r>
              <a:rPr lang="en-US" dirty="0" smtClean="0"/>
              <a:t> 2) </a:t>
            </a:r>
            <a:r>
              <a:rPr lang="en-US" dirty="0" err="1" smtClean="0"/>
              <a:t>Laboratoire</a:t>
            </a:r>
            <a:r>
              <a:rPr lang="en-US" dirty="0" smtClean="0"/>
              <a:t> </a:t>
            </a:r>
            <a:r>
              <a:rPr lang="en-US" dirty="0" err="1"/>
              <a:t>Vétérinaire</a:t>
            </a:r>
            <a:r>
              <a:rPr lang="en-US" dirty="0"/>
              <a:t> de Goma (LVG)</a:t>
            </a:r>
            <a:endParaRPr lang="fr-FR" dirty="0"/>
          </a:p>
          <a:p>
            <a:pPr marL="0" indent="0">
              <a:buNone/>
            </a:pPr>
            <a:r>
              <a:rPr lang="en-US" dirty="0"/>
              <a:t> </a:t>
            </a:r>
            <a:endParaRPr lang="fr-FR" dirty="0"/>
          </a:p>
          <a:p>
            <a:r>
              <a:rPr lang="en-US" dirty="0"/>
              <a:t>  2022 : 2 </a:t>
            </a:r>
            <a:r>
              <a:rPr lang="en-US" dirty="0"/>
              <a:t>suspected  cases of animal  </a:t>
            </a:r>
            <a:r>
              <a:rPr lang="en-US" dirty="0" err="1"/>
              <a:t>trypanosomiasis</a:t>
            </a:r>
            <a:endParaRPr lang="fr-FR" dirty="0"/>
          </a:p>
          <a:p>
            <a:r>
              <a:rPr lang="en-US" dirty="0"/>
              <a:t>                       2 </a:t>
            </a:r>
            <a:r>
              <a:rPr lang="en-US" dirty="0"/>
              <a:t>confirmed by  the laboratory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3921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1E966-9056-5B8B-5340-EF5306160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C6CA9A-2C06-CAB8-AD96-7BD1ADDB1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Tsetse and trypanosomiasis control  and elimination activities undertaken in 2023-2025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A68A49-1BD6-6CE8-2147-B097BFC52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T&amp;T control and elimination activities undertaken over the last 2 years (2023-2025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- There is no Government control program</a:t>
            </a:r>
          </a:p>
          <a:p>
            <a:pPr marL="0" indent="0">
              <a:buNone/>
            </a:pPr>
            <a:r>
              <a:rPr lang="en-US" dirty="0" smtClean="0"/>
              <a:t>Each farmer organizes to control the disease.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b="1" dirty="0" smtClean="0"/>
              <a:t>In the East of the country</a:t>
            </a:r>
            <a:r>
              <a:rPr lang="en-US" dirty="0" smtClean="0"/>
              <a:t>, medicines are used to prevent and treat.</a:t>
            </a:r>
          </a:p>
          <a:p>
            <a:pPr marL="0" indent="0">
              <a:buNone/>
            </a:pPr>
            <a:r>
              <a:rPr lang="en-US" dirty="0" smtClean="0"/>
              <a:t>The drug </a:t>
            </a:r>
            <a:r>
              <a:rPr lang="en-US" dirty="0" err="1"/>
              <a:t>t</a:t>
            </a:r>
            <a:r>
              <a:rPr lang="en-US" dirty="0" err="1" smtClean="0"/>
              <a:t>rypamidium</a:t>
            </a:r>
            <a:r>
              <a:rPr lang="en-US" dirty="0" smtClean="0"/>
              <a:t> is used for prevention while </a:t>
            </a:r>
            <a:r>
              <a:rPr lang="en-US" dirty="0" err="1" smtClean="0"/>
              <a:t>diminazene</a:t>
            </a:r>
            <a:r>
              <a:rPr lang="en-US" dirty="0" smtClean="0"/>
              <a:t> </a:t>
            </a:r>
            <a:r>
              <a:rPr lang="en-US" dirty="0" err="1" smtClean="0"/>
              <a:t>aceturate</a:t>
            </a:r>
            <a:r>
              <a:rPr lang="en-US" dirty="0" smtClean="0"/>
              <a:t> is used for treatment.</a:t>
            </a:r>
          </a:p>
          <a:p>
            <a:pPr marL="0" indent="0">
              <a:buNone/>
            </a:pPr>
            <a:r>
              <a:rPr lang="en-US" dirty="0" smtClean="0"/>
              <a:t>Tsetse fly control is achieved using insecticide-impregnated fabric screens.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90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Tsetse and </a:t>
            </a:r>
            <a:r>
              <a:rPr lang="en-US" sz="3200" b="1" dirty="0" err="1"/>
              <a:t>trypanosomiasis</a:t>
            </a:r>
            <a:r>
              <a:rPr lang="en-US" sz="3200" b="1" dirty="0"/>
              <a:t> control  and elimination activities undertaken in 2023-2025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 the </a:t>
            </a:r>
            <a:r>
              <a:rPr lang="fr-FR" dirty="0" err="1"/>
              <a:t>west</a:t>
            </a:r>
            <a:r>
              <a:rPr lang="fr-FR" dirty="0"/>
              <a:t> of the country, in Kongo-Central and </a:t>
            </a:r>
            <a:r>
              <a:rPr lang="fr-FR" dirty="0" err="1"/>
              <a:t>Maï-Ndombe</a:t>
            </a:r>
            <a:r>
              <a:rPr lang="fr-FR" dirty="0" smtClean="0"/>
              <a:t>,</a:t>
            </a:r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/>
              <a:t>in addition to </a:t>
            </a:r>
            <a:r>
              <a:rPr lang="fr-FR" dirty="0" err="1"/>
              <a:t>preventive</a:t>
            </a:r>
            <a:r>
              <a:rPr lang="fr-FR" dirty="0"/>
              <a:t> and curative </a:t>
            </a:r>
            <a:r>
              <a:rPr lang="fr-FR" dirty="0" err="1"/>
              <a:t>medications</a:t>
            </a:r>
            <a:r>
              <a:rPr lang="fr-FR" dirty="0"/>
              <a:t> and </a:t>
            </a:r>
            <a:r>
              <a:rPr lang="fr-FR" dirty="0" err="1"/>
              <a:t>vector</a:t>
            </a:r>
            <a:r>
              <a:rPr lang="fr-FR" dirty="0"/>
              <a:t> control </a:t>
            </a:r>
            <a:r>
              <a:rPr lang="fr-FR" dirty="0" err="1"/>
              <a:t>using</a:t>
            </a:r>
            <a:r>
              <a:rPr lang="fr-FR" dirty="0"/>
              <a:t> insecticide-</a:t>
            </a:r>
            <a:r>
              <a:rPr lang="fr-FR" dirty="0" err="1"/>
              <a:t>impregnated</a:t>
            </a:r>
            <a:r>
              <a:rPr lang="fr-FR" dirty="0"/>
              <a:t> </a:t>
            </a:r>
            <a:r>
              <a:rPr lang="fr-FR" dirty="0" err="1"/>
              <a:t>fabric</a:t>
            </a:r>
            <a:r>
              <a:rPr lang="fr-FR" dirty="0"/>
              <a:t> </a:t>
            </a:r>
            <a:r>
              <a:rPr lang="fr-FR" dirty="0" err="1"/>
              <a:t>screen</a:t>
            </a:r>
            <a:r>
              <a:rPr lang="fr-FR" dirty="0"/>
              <a:t> </a:t>
            </a:r>
            <a:r>
              <a:rPr lang="fr-FR" dirty="0" err="1"/>
              <a:t>traps</a:t>
            </a:r>
            <a:r>
              <a:rPr lang="fr-FR" dirty="0"/>
              <a:t>,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the </a:t>
            </a:r>
            <a:r>
              <a:rPr lang="fr-FR" dirty="0"/>
              <a:t>use of the Ndama </a:t>
            </a:r>
            <a:r>
              <a:rPr lang="fr-FR" dirty="0" err="1"/>
              <a:t>breed</a:t>
            </a:r>
            <a:r>
              <a:rPr lang="fr-FR" dirty="0"/>
              <a:t>, due to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 smtClean="0"/>
              <a:t>tolerance</a:t>
            </a:r>
            <a:r>
              <a:rPr lang="fr-FR" dirty="0" smtClean="0"/>
              <a:t> to </a:t>
            </a:r>
            <a:r>
              <a:rPr lang="fr-FR" dirty="0" err="1" smtClean="0"/>
              <a:t>trypanosomiasis</a:t>
            </a:r>
            <a:r>
              <a:rPr lang="fr-FR" dirty="0" smtClean="0"/>
              <a:t>, </a:t>
            </a:r>
            <a:r>
              <a:rPr lang="fr-FR" dirty="0" err="1"/>
              <a:t>is</a:t>
            </a:r>
            <a:r>
              <a:rPr lang="fr-FR" dirty="0"/>
              <a:t> an </a:t>
            </a:r>
            <a:r>
              <a:rPr lang="fr-FR" dirty="0" smtClean="0"/>
              <a:t>important </a:t>
            </a:r>
            <a:r>
              <a:rPr lang="fr-FR" dirty="0" err="1"/>
              <a:t>strategy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r>
              <a:rPr lang="fr-FR" dirty="0" smtClean="0"/>
              <a:t>Ndama </a:t>
            </a:r>
            <a:r>
              <a:rPr lang="fr-FR" dirty="0" err="1" smtClean="0"/>
              <a:t>is</a:t>
            </a:r>
            <a:r>
              <a:rPr lang="fr-FR" dirty="0" smtClean="0"/>
              <a:t> the main </a:t>
            </a:r>
            <a:r>
              <a:rPr lang="fr-FR" dirty="0" err="1" smtClean="0"/>
              <a:t>breed</a:t>
            </a:r>
            <a:r>
              <a:rPr lang="fr-FR" dirty="0" smtClean="0"/>
              <a:t> of </a:t>
            </a:r>
            <a:r>
              <a:rPr lang="fr-FR" dirty="0" err="1" smtClean="0"/>
              <a:t>cattle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by the SOGENAC </a:t>
            </a:r>
            <a:r>
              <a:rPr lang="fr-FR" dirty="0" err="1" smtClean="0"/>
              <a:t>company</a:t>
            </a:r>
            <a:r>
              <a:rPr lang="fr-FR" dirty="0" smtClean="0"/>
              <a:t> in </a:t>
            </a:r>
            <a:r>
              <a:rPr lang="fr-FR" dirty="0" err="1" smtClean="0"/>
              <a:t>Mushie</a:t>
            </a:r>
            <a:r>
              <a:rPr lang="fr-FR" dirty="0" smtClean="0"/>
              <a:t> (</a:t>
            </a:r>
            <a:r>
              <a:rPr lang="fr-FR" dirty="0" err="1" smtClean="0"/>
              <a:t>Maï-Ndombe</a:t>
            </a:r>
            <a:r>
              <a:rPr lang="fr-FR" dirty="0" smtClean="0"/>
              <a:t> Province) and </a:t>
            </a:r>
            <a:r>
              <a:rPr lang="fr-FR" dirty="0" err="1" smtClean="0"/>
              <a:t>Kolo</a:t>
            </a:r>
            <a:r>
              <a:rPr lang="fr-FR" dirty="0" smtClean="0"/>
              <a:t> (Kongo-Central Province).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6286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Tsetse and </a:t>
            </a:r>
            <a:r>
              <a:rPr lang="en-US" sz="3200" b="1" dirty="0" err="1"/>
              <a:t>trypanosomiasis</a:t>
            </a:r>
            <a:r>
              <a:rPr lang="en-US" sz="3200" b="1" dirty="0"/>
              <a:t> control  and elimination activities undertaken in 2023-2025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Veterinarans</a:t>
            </a:r>
            <a:r>
              <a:rPr lang="fr-FR" dirty="0" smtClean="0"/>
              <a:t> and </a:t>
            </a:r>
            <a:r>
              <a:rPr lang="fr-FR" dirty="0" err="1" smtClean="0"/>
              <a:t>veterinary</a:t>
            </a:r>
            <a:r>
              <a:rPr lang="fr-FR" dirty="0" smtClean="0"/>
              <a:t> </a:t>
            </a:r>
            <a:r>
              <a:rPr lang="fr-FR" dirty="0" err="1" smtClean="0"/>
              <a:t>paraprofessionals</a:t>
            </a:r>
            <a:r>
              <a:rPr lang="fr-FR" dirty="0" smtClean="0"/>
              <a:t> are </a:t>
            </a:r>
            <a:r>
              <a:rPr lang="fr-FR" dirty="0" err="1" smtClean="0"/>
              <a:t>sensitizing</a:t>
            </a:r>
            <a:r>
              <a:rPr lang="fr-FR" dirty="0" smtClean="0"/>
              <a:t> </a:t>
            </a:r>
            <a:r>
              <a:rPr lang="fr-FR" dirty="0" err="1" smtClean="0"/>
              <a:t>livestock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dirty="0" err="1" smtClean="0"/>
              <a:t>farmers</a:t>
            </a:r>
            <a:r>
              <a:rPr lang="fr-FR" dirty="0" smtClean="0"/>
              <a:t> about clearing </a:t>
            </a:r>
            <a:r>
              <a:rPr lang="fr-FR" dirty="0" err="1" smtClean="0"/>
              <a:t>trees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</a:t>
            </a:r>
            <a:r>
              <a:rPr lang="fr-FR" dirty="0" err="1" smtClean="0"/>
              <a:t>watering</a:t>
            </a:r>
            <a:r>
              <a:rPr lang="fr-FR" dirty="0" smtClean="0"/>
              <a:t> points, night kraals and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dirty="0" err="1" smtClean="0"/>
              <a:t>teatment</a:t>
            </a:r>
            <a:r>
              <a:rPr lang="fr-FR" dirty="0" smtClean="0"/>
              <a:t> corridors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973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1E966-9056-5B8B-5340-EF5306160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C6CA9A-2C06-CAB8-AD96-7BD1ADDB1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117" y="365125"/>
            <a:ext cx="11694252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+mn-lt"/>
              </a:rPr>
              <a:t>Collaborations and partnerships for T&amp;T control  and elimination activities undertaken in 2023-2025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A68A49-1BD6-6CE8-2147-B097BFC52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 b="1" dirty="0"/>
              <a:t>Partners/stakeholders and activities </a:t>
            </a:r>
            <a:endParaRPr lang="en-US" sz="11200" b="1" dirty="0" smtClean="0"/>
          </a:p>
          <a:p>
            <a:pPr marL="0" indent="0">
              <a:buNone/>
            </a:pPr>
            <a:r>
              <a:rPr lang="en-US" sz="11200" dirty="0" smtClean="0"/>
              <a:t> -  No partners supporting the fight against </a:t>
            </a:r>
            <a:endParaRPr lang="en-US" sz="11200" dirty="0"/>
          </a:p>
          <a:p>
            <a:pPr marL="0" indent="0">
              <a:buNone/>
            </a:pPr>
            <a:r>
              <a:rPr lang="en-US" sz="11200" dirty="0" smtClean="0"/>
              <a:t>  - The disease is present but it has been underreported since the  </a:t>
            </a:r>
          </a:p>
          <a:p>
            <a:pPr mar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2020s.</a:t>
            </a:r>
          </a:p>
          <a:p>
            <a:pPr marL="0" indent="0">
              <a:buNone/>
            </a:pPr>
            <a:r>
              <a:rPr lang="en-US" sz="11200" dirty="0" smtClean="0"/>
              <a:t>     The reason for this underreporting :</a:t>
            </a:r>
          </a:p>
          <a:p>
            <a:pPr mar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the disease is not is not a priority in the DRC.</a:t>
            </a:r>
          </a:p>
          <a:p>
            <a:pPr marL="0" indent="0">
              <a:buNone/>
            </a:pPr>
            <a:r>
              <a:rPr lang="en-US" sz="11200" dirty="0" smtClean="0"/>
              <a:t>     Yet it reduces productivity and accounts for approximately 13 % of   </a:t>
            </a:r>
          </a:p>
          <a:p>
            <a:pPr mar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 mortality cases at SOGENAC’s </a:t>
            </a:r>
            <a:r>
              <a:rPr lang="en-US" sz="11200" dirty="0" err="1" smtClean="0"/>
              <a:t>Mushie</a:t>
            </a:r>
            <a:r>
              <a:rPr lang="en-US" sz="11200" dirty="0" smtClean="0"/>
              <a:t> ranch in the west of the    </a:t>
            </a:r>
          </a:p>
          <a:p>
            <a:pPr mar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 country.</a:t>
            </a:r>
          </a:p>
          <a:p>
            <a:r>
              <a:rPr lang="en-US" sz="11200" dirty="0" smtClean="0"/>
              <a:t> </a:t>
            </a:r>
            <a:r>
              <a:rPr lang="en-US" sz="11200" dirty="0" err="1" smtClean="0"/>
              <a:t>Crossborder</a:t>
            </a:r>
            <a:r>
              <a:rPr lang="en-US" sz="11200" dirty="0" smtClean="0"/>
              <a:t>/regional </a:t>
            </a:r>
            <a:r>
              <a:rPr lang="en-US" sz="11200" dirty="0"/>
              <a:t>activities animal </a:t>
            </a:r>
            <a:r>
              <a:rPr lang="en-US" sz="11200" dirty="0" err="1" smtClean="0"/>
              <a:t>trypanosomiasis</a:t>
            </a:r>
            <a:endParaRPr lang="en-US" sz="11200" dirty="0" smtClean="0"/>
          </a:p>
          <a:p>
            <a:pPr marL="0" indent="0">
              <a:buNone/>
            </a:pPr>
            <a:r>
              <a:rPr lang="en-US" sz="11200" dirty="0"/>
              <a:t> </a:t>
            </a:r>
            <a:r>
              <a:rPr lang="en-US" sz="11200" dirty="0" smtClean="0"/>
              <a:t>  No </a:t>
            </a:r>
            <a:r>
              <a:rPr lang="en-US" sz="11200" dirty="0" err="1" smtClean="0"/>
              <a:t>crossborder</a:t>
            </a:r>
            <a:r>
              <a:rPr lang="en-US" sz="11200" dirty="0" smtClean="0"/>
              <a:t>/regional activities animal </a:t>
            </a:r>
            <a:r>
              <a:rPr lang="en-US" sz="11200" dirty="0" err="1" smtClean="0"/>
              <a:t>trypanosomiasis</a:t>
            </a:r>
            <a:endParaRPr lang="en-US" sz="11200" dirty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769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776</Words>
  <Application>Microsoft Office PowerPoint</Application>
  <PresentationFormat>Grand écran</PresentationFormat>
  <Paragraphs>183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Helvetica</vt:lpstr>
      <vt:lpstr>Times New Roman</vt:lpstr>
      <vt:lpstr>Office Theme</vt:lpstr>
      <vt:lpstr>TSETSE AND TRYPANOSOMOSIS  CONTROL ACTIVITIES IN xxxxxxx  2023 - 2025</vt:lpstr>
      <vt:lpstr> Current Tsetse and Trypanosomiasis (T&amp;T) situation in the DRC (2023-2025)</vt:lpstr>
      <vt:lpstr>Current Tsetse and Trypanosomiasis (T&amp;T) situation in the DRC</vt:lpstr>
      <vt:lpstr>DISTRIBUTION OF TSETSE IN THE DRC</vt:lpstr>
      <vt:lpstr>Parasites diagnosis by national laboratories</vt:lpstr>
      <vt:lpstr>Tsetse and trypanosomiasis control  and elimination activities undertaken in 2023-2025</vt:lpstr>
      <vt:lpstr>Tsetse and trypanosomiasis control  and elimination activities undertaken in 2023-2025</vt:lpstr>
      <vt:lpstr>Tsetse and trypanosomiasis control  and elimination activities undertaken in 2023-2025</vt:lpstr>
      <vt:lpstr>Collaborations and partnerships for T&amp;T control  and elimination activities undertaken in 2023-2025</vt:lpstr>
      <vt:lpstr>Challenges and how they are being resolved</vt:lpstr>
      <vt:lpstr>Way forward and planned T&amp;T control and elimination activities for 2025-2027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Fahim Kremeier</dc:creator>
  <cp:lastModifiedBy>PC</cp:lastModifiedBy>
  <cp:revision>55</cp:revision>
  <dcterms:created xsi:type="dcterms:W3CDTF">2023-04-13T10:27:37Z</dcterms:created>
  <dcterms:modified xsi:type="dcterms:W3CDTF">2025-09-15T03:29:24Z</dcterms:modified>
</cp:coreProperties>
</file>