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7" r:id="rId3"/>
    <p:sldId id="257" r:id="rId4"/>
    <p:sldId id="266" r:id="rId5"/>
    <p:sldId id="269" r:id="rId6"/>
    <p:sldId id="270" r:id="rId7"/>
    <p:sldId id="272" r:id="rId8"/>
    <p:sldId id="276" r:id="rId9"/>
    <p:sldId id="268" r:id="rId10"/>
    <p:sldId id="273" r:id="rId11"/>
    <p:sldId id="274" r:id="rId13"/>
    <p:sldId id="275" r:id="rId14"/>
    <p:sldId id="265" r:id="rId15"/>
    <p:sldId id="263" r:id="rId16"/>
    <p:sldId id="2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0" d="100"/>
          <a:sy n="70" d="100"/>
        </p:scale>
        <p:origin x="6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CED96-068A-4274-8614-CE8858D45159}" type="datetimeFigureOut">
              <a:rPr lang="fr-FR" smtClean="0"/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DBC96-224C-4F47-B1D0-6020CB55D1D9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Espace réservé de l'image des diapositives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Espace réservé du texte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fr-F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512A8-0E73-4267-9A5C-25044427F30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E84E-1A33-4D76-80C8-656D92FF5BD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15680"/>
            <a:ext cx="12192000" cy="93644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TSETSE AND TRYPANOSOMOSIS  CONTROL ACTIVITIES IN CAMEROON 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2023 - 2025</a:t>
            </a: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2023" y="2652124"/>
            <a:ext cx="9144000" cy="776875"/>
          </a:xfrm>
        </p:spPr>
        <p:txBody>
          <a:bodyPr>
            <a:normAutofit fontScale="40000"/>
          </a:bodyPr>
          <a:lstStyle/>
          <a:p>
            <a:r>
              <a:rPr lang="en-US" sz="4500" dirty="0"/>
              <a:t>Presenter: Samuel ABAH, PhD</a:t>
            </a:r>
            <a:endParaRPr lang="en-US" sz="4500" dirty="0"/>
          </a:p>
          <a:p>
            <a:r>
              <a:rPr lang="en-US" sz="4500" dirty="0"/>
              <a:t>15 September 2025</a:t>
            </a:r>
            <a:endParaRPr lang="en-US" sz="45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Collaborations and partnerships for T&amp;T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Partners/stakeholders and activities 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COMBAT Project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1244681" y="2936056"/>
            <a:ext cx="4744712" cy="26868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Capacity building</a:t>
            </a:r>
            <a:endParaRPr lang="en-US" dirty="0"/>
          </a:p>
          <a:p>
            <a:r>
              <a:rPr lang="en-US" dirty="0"/>
              <a:t>Strengthening mobility, data collection and diagnostic capabilities.</a:t>
            </a:r>
            <a:endParaRPr lang="en-US" dirty="0"/>
          </a:p>
          <a:p>
            <a:r>
              <a:rPr lang="en-US" dirty="0"/>
              <a:t>Database and atlas 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1" b="36615"/>
          <a:stretch>
            <a:fillRect/>
          </a:stretch>
        </p:blipFill>
        <p:spPr>
          <a:xfrm>
            <a:off x="6597172" y="1789343"/>
            <a:ext cx="2747096" cy="177272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604" y="4041518"/>
            <a:ext cx="2522101" cy="213544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229" y="3983644"/>
            <a:ext cx="2075492" cy="22296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916" y="1354124"/>
            <a:ext cx="1963805" cy="2351470"/>
          </a:xfrm>
          <a:prstGeom prst="rect">
            <a:avLst/>
          </a:prstGeom>
        </p:spPr>
      </p:pic>
      <p:pic>
        <p:nvPicPr>
          <p:cNvPr id="1029" name="Image 21" descr="D:\photos terrain\2024\IMG-20240727-WA0002.jpg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224463" y="2170748"/>
            <a:ext cx="1233805" cy="1645285"/>
          </a:xfrm>
          <a:prstGeom prst="rect">
            <a:avLst/>
          </a:prstGeom>
          <a:ln>
            <a:noFill/>
          </a:ln>
        </p:spPr>
      </p:pic>
      <p:pic>
        <p:nvPicPr>
          <p:cNvPr id="1034" name="Image1"/>
          <p:cNvPicPr/>
          <p:nvPr/>
        </p:nvPicPr>
        <p:blipFill>
          <a:blip r:embed="rId6"/>
          <a:srcRect/>
          <a:stretch>
            <a:fillRect/>
          </a:stretch>
        </p:blipFill>
        <p:spPr>
          <a:xfrm rot="5400000">
            <a:off x="4476115" y="4258310"/>
            <a:ext cx="2026285" cy="15932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Challenges and how they are being resolved</a:t>
            </a:r>
            <a:endParaRPr lang="en-US" sz="2800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7949" y="1460311"/>
            <a:ext cx="8729394" cy="52543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1. Climatic variability</a:t>
            </a:r>
            <a:r>
              <a:rPr lang="en-US" b="1" dirty="0"/>
              <a:t> :</a:t>
            </a:r>
            <a:r>
              <a:rPr lang="en-US" dirty="0"/>
              <a:t> Seasonal changes.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Resolution:</a:t>
            </a:r>
            <a:r>
              <a:rPr lang="en-US" dirty="0"/>
              <a:t> MSEG integrates climate data into planning, adjusts the timing of interventions to seasonal patterns, and strengthens continuous surveillance to anticipate outbreaks.</a:t>
            </a: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2. Accessibility of certain areas </a:t>
            </a:r>
            <a:r>
              <a:rPr lang="en-US" b="1" dirty="0"/>
              <a:t>:</a:t>
            </a:r>
            <a:r>
              <a:rPr lang="en-US" dirty="0"/>
              <a:t> Remote and insecure zones.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Resolution:</a:t>
            </a:r>
            <a:r>
              <a:rPr lang="en-US" dirty="0"/>
              <a:t> MSEG collaborates with local communities and livestock associations to decentralize activities, relies on community-based vector control committees, and uses mobile teams equipped with GPS and motorcycles for hard-to-reach areas.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343" y="2021803"/>
            <a:ext cx="2826020" cy="28143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Challenges and how they are being resolved</a:t>
            </a:r>
            <a:endParaRPr lang="en-US" sz="2800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3. Sustainability of interventions </a:t>
            </a:r>
            <a:r>
              <a:rPr lang="en-US" b="1" dirty="0"/>
              <a:t>: </a:t>
            </a:r>
            <a:r>
              <a:rPr lang="en-US" dirty="0"/>
              <a:t>Maintaining vector control structures (screens, traps) and continuous farmer engagement requires long-term resources.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Resolution:</a:t>
            </a:r>
            <a:r>
              <a:rPr lang="en-US" dirty="0"/>
              <a:t> Stronger partnerships with livestock keepers, training of para-veterinarians, and integration of trypanosomiasis control into national animal health strategies ensure ownership and durability.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Way forward and planned T&amp;T control and elimination activities for 2025-2027 </a:t>
            </a:r>
            <a:endParaRPr lang="en-US" sz="2800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Planned activities for the next 2 years</a:t>
            </a:r>
            <a:endParaRPr lang="en-US" dirty="0"/>
          </a:p>
          <a:p>
            <a:pPr lvl="1"/>
            <a:r>
              <a:rPr lang="en-US" dirty="0"/>
              <a:t>The MSEG proposes to: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consolidate its achievements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intensify its activities </a:t>
            </a:r>
            <a:r>
              <a:rPr lang="en-US" dirty="0"/>
              <a:t>for the period 2025-2027, with the aim of achieving greater national geographical coverage.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mobilize other sources </a:t>
            </a:r>
            <a:r>
              <a:rPr lang="en-US" dirty="0"/>
              <a:t>of funding through development donors and private organizations.</a:t>
            </a:r>
            <a:endParaRPr lang="en-US" dirty="0"/>
          </a:p>
          <a:p>
            <a:r>
              <a:rPr lang="en-US" b="1" dirty="0"/>
              <a:t>adopt </a:t>
            </a:r>
            <a:r>
              <a:rPr lang="en-US" b="1" dirty="0">
                <a:solidFill>
                  <a:srgbClr val="FF0000"/>
                </a:solidFill>
              </a:rPr>
              <a:t>multisectoral approaches</a:t>
            </a:r>
            <a:r>
              <a:rPr lang="en-US" dirty="0"/>
              <a:t> and strengthen </a:t>
            </a:r>
            <a:r>
              <a:rPr lang="en-US" b="1" dirty="0">
                <a:solidFill>
                  <a:srgbClr val="FF0000"/>
                </a:solidFill>
              </a:rPr>
              <a:t>sub-regional cooperation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effectively implement the ‘</a:t>
            </a:r>
            <a:r>
              <a:rPr lang="en-US" b="1" dirty="0">
                <a:solidFill>
                  <a:srgbClr val="FF0000"/>
                </a:solidFill>
              </a:rPr>
              <a:t>One Health’ approach</a:t>
            </a:r>
            <a:r>
              <a:rPr lang="en-US" b="1" dirty="0"/>
              <a:t>.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8006" y="402832"/>
            <a:ext cx="7325003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Current Tsetse and Trypanosomiasis (T&amp;T) situation</a:t>
            </a:r>
            <a:endParaRPr lang="en-US" sz="2800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3421" y="1728395"/>
            <a:ext cx="4148579" cy="4351338"/>
          </a:xfrm>
        </p:spPr>
        <p:txBody>
          <a:bodyPr/>
          <a:lstStyle/>
          <a:p>
            <a:r>
              <a:rPr lang="en-US" dirty="0"/>
              <a:t>Areas infested </a:t>
            </a:r>
            <a:endParaRPr lang="en-US" dirty="0"/>
          </a:p>
          <a:p>
            <a:r>
              <a:rPr lang="en-US" dirty="0"/>
              <a:t>Areas under control and elimination activities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596" y="1046430"/>
            <a:ext cx="3715270" cy="5258836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507" y="1046430"/>
            <a:ext cx="3688092" cy="52588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Tsetse and trypanosomiasis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T&amp;T control and elimination activities undertaken over the last 2 years (2023-2025) </a:t>
            </a:r>
            <a:endParaRPr lang="en-US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603658" y="3714637"/>
            <a:ext cx="5035826" cy="21766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• Blood sampling conducted in dairy farms.</a:t>
            </a:r>
            <a:br>
              <a:rPr lang="en-US" dirty="0"/>
            </a:br>
            <a:r>
              <a:rPr lang="en-US" dirty="0"/>
              <a:t>• High seroprevalence: </a:t>
            </a:r>
            <a:r>
              <a:rPr lang="en-US" b="1" dirty="0">
                <a:solidFill>
                  <a:srgbClr val="FF0000"/>
                </a:solidFill>
              </a:rPr>
              <a:t>75%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• Confirms active parasite circulation.</a:t>
            </a:r>
            <a:br>
              <a:rPr lang="en-US" dirty="0"/>
            </a:br>
            <a:endParaRPr lang="en-US" dirty="0"/>
          </a:p>
        </p:txBody>
      </p:sp>
      <p:sp>
        <p:nvSpPr>
          <p:cNvPr id="5" name="Title 1"/>
          <p:cNvSpPr txBox="1"/>
          <p:nvPr/>
        </p:nvSpPr>
        <p:spPr>
          <a:xfrm>
            <a:off x="-81457" y="2751926"/>
            <a:ext cx="5486400" cy="677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Parasitological</a:t>
            </a:r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Surveys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50" y="2954655"/>
            <a:ext cx="3018790" cy="29368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5" b="32140"/>
          <a:stretch>
            <a:fillRect/>
          </a:stretch>
        </p:blipFill>
        <p:spPr>
          <a:xfrm>
            <a:off x="9136380" y="2954655"/>
            <a:ext cx="2927350" cy="2936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Tsetse and trypanosomiasis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29018" y="1551664"/>
            <a:ext cx="10515600" cy="4351338"/>
          </a:xfrm>
        </p:spPr>
        <p:txBody>
          <a:bodyPr/>
          <a:lstStyle/>
          <a:p>
            <a:r>
              <a:rPr lang="en-US" dirty="0"/>
              <a:t>T&amp;T control and elimination activities undertaken over the last 2 years (2023-2025)</a:t>
            </a:r>
            <a:endParaRPr lang="en-US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1174301" y="3080216"/>
            <a:ext cx="6096000" cy="3554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• Thousands of vectors captured (Glossina, </a:t>
            </a:r>
            <a:r>
              <a:rPr lang="en-US" dirty="0" err="1"/>
              <a:t>Stomoxes</a:t>
            </a:r>
            <a:r>
              <a:rPr lang="en-US" dirty="0"/>
              <a:t>, </a:t>
            </a:r>
            <a:r>
              <a:rPr lang="en-US" dirty="0" err="1"/>
              <a:t>Tabanides</a:t>
            </a:r>
            <a:r>
              <a:rPr lang="en-US" dirty="0"/>
              <a:t>).</a:t>
            </a:r>
            <a:br>
              <a:rPr lang="en-US" dirty="0"/>
            </a:br>
            <a:r>
              <a:rPr lang="en-US" dirty="0"/>
              <a:t>• 252 tsetse flies (mainly </a:t>
            </a:r>
            <a:r>
              <a:rPr lang="en-US" b="1" i="1" dirty="0">
                <a:solidFill>
                  <a:srgbClr val="FF0000"/>
                </a:solidFill>
              </a:rPr>
              <a:t>Glossina </a:t>
            </a:r>
            <a:r>
              <a:rPr lang="en-US" b="1" i="1" dirty="0" err="1">
                <a:solidFill>
                  <a:srgbClr val="FF0000"/>
                </a:solidFill>
              </a:rPr>
              <a:t>tachinoides</a:t>
            </a:r>
            <a:r>
              <a:rPr lang="en-US" dirty="0"/>
              <a:t>).</a:t>
            </a:r>
            <a:br>
              <a:rPr lang="en-US" dirty="0"/>
            </a:br>
            <a:r>
              <a:rPr lang="en-US" dirty="0"/>
              <a:t>• Significant populations of tabanids and </a:t>
            </a:r>
            <a:r>
              <a:rPr lang="en-US" dirty="0" err="1"/>
              <a:t>stomoxes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• Identified hotspots for intervention.</a:t>
            </a:r>
            <a:endParaRPr lang="en-US" dirty="0"/>
          </a:p>
        </p:txBody>
      </p:sp>
      <p:sp>
        <p:nvSpPr>
          <p:cNvPr id="5" name="Title 1"/>
          <p:cNvSpPr txBox="1"/>
          <p:nvPr/>
        </p:nvSpPr>
        <p:spPr>
          <a:xfrm>
            <a:off x="918368" y="2082345"/>
            <a:ext cx="548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Entomological</a:t>
            </a:r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Surveys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433" y="1992799"/>
            <a:ext cx="3074086" cy="41821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Tsetse and trypanosomiasis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T&amp;T control and elimination activities undertaken over the last 2 years (2023-2025)</a:t>
            </a:r>
            <a:endParaRPr lang="en-US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369117" y="3429000"/>
            <a:ext cx="6175402" cy="2589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59.29% of cattle herds affected by AAT.</a:t>
            </a:r>
            <a:endParaRPr lang="en-US" dirty="0">
              <a:ea typeface="Times New Roman" panose="02020603050405020304" pitchFamily="18" charset="0"/>
            </a:endParaRPr>
          </a:p>
          <a:p>
            <a:r>
              <a:rPr lang="en-US" dirty="0">
                <a:ea typeface="Times New Roman" panose="02020603050405020304" pitchFamily="18" charset="0"/>
              </a:rPr>
              <a:t>AAT as one of the most pressing animal health challenges.</a:t>
            </a:r>
            <a:endParaRPr lang="en-US" dirty="0">
              <a:ea typeface="Times New Roman" panose="02020603050405020304" pitchFamily="18" charset="0"/>
            </a:endParaRPr>
          </a:p>
          <a:p>
            <a:r>
              <a:rPr lang="en-US" dirty="0">
                <a:ea typeface="Times New Roman" panose="02020603050405020304" pitchFamily="18" charset="0"/>
              </a:rPr>
              <a:t>Over 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60% of households reported income losses.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369117" y="2623468"/>
            <a:ext cx="5486400" cy="805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Socio-economic</a:t>
            </a:r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Surveys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 descr="C:\Users\RELEX INFORMATIQUE\AppData\Local\Microsoft\Windows\INetCache\Content.Word\IMG-20240118-WA0011.jp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673" y="2316910"/>
            <a:ext cx="2542515" cy="248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782" y="4325192"/>
            <a:ext cx="2896528" cy="193092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Tsetse and trypanosomiasis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T&amp;T control and elimination activities undertaken over the last 2 years (2023-2025)</a:t>
            </a:r>
            <a:endParaRPr lang="en-US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665411" y="3305406"/>
            <a:ext cx="3902720" cy="268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70 </a:t>
            </a:r>
            <a:r>
              <a:rPr lang="en-US" dirty="0"/>
              <a:t>livestock fences.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270</a:t>
            </a:r>
            <a:r>
              <a:rPr lang="en-US" dirty="0"/>
              <a:t> control traps.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2,700</a:t>
            </a:r>
            <a:r>
              <a:rPr lang="en-US" dirty="0"/>
              <a:t> impregnated screens deployed.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Epicutaneous</a:t>
            </a:r>
            <a:r>
              <a:rPr lang="en-US" dirty="0"/>
              <a:t> treatment of </a:t>
            </a:r>
            <a:r>
              <a:rPr lang="en-US" dirty="0">
                <a:solidFill>
                  <a:srgbClr val="FF0000"/>
                </a:solidFill>
              </a:rPr>
              <a:t>9,200 cattle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229433" y="2286000"/>
            <a:ext cx="47746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Vector</a:t>
            </a:r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control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514" y="3224166"/>
            <a:ext cx="1982855" cy="2643807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540" y="3224166"/>
            <a:ext cx="2028825" cy="255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8895" y="3305406"/>
            <a:ext cx="1962857" cy="2481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8935" y="365125"/>
            <a:ext cx="11694160" cy="6315075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Collaborations and partnerships for T&amp;T control  and elimination activities undertaken in 2023-2025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- DVO/RESCAM                                                              -</a:t>
            </a:r>
            <a:r>
              <a:rPr lang="en-US" sz="2800" b="1" dirty="0">
                <a:latin typeface="+mn-lt"/>
                <a:sym typeface="+mn-ea"/>
              </a:rPr>
              <a:t>CEBEVIRAH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-LANAVET                                                                        -</a:t>
            </a:r>
            <a:r>
              <a:rPr lang="en-US" sz="2800" b="1" dirty="0">
                <a:latin typeface="+mn-lt"/>
                <a:sym typeface="+mn-ea"/>
              </a:rPr>
              <a:t>COMBAT Consurtium</a:t>
            </a:r>
            <a:br>
              <a:rPr lang="en-US" sz="2800" b="1" dirty="0">
                <a:latin typeface="+mn-lt"/>
                <a:sym typeface="+mn-ea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- ZOONOTIC program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-University of Dschang and Ngaoundere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-PNLTHA programm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endParaRPr lang="en-US" sz="2800" b="1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Collaborations and partnerships for T&amp;T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Partners/stakeholders and activities </a:t>
            </a:r>
            <a:endParaRPr lang="en-US" dirty="0"/>
          </a:p>
        </p:txBody>
      </p:sp>
      <p:sp>
        <p:nvSpPr>
          <p:cNvPr id="4" name="Title 1"/>
          <p:cNvSpPr txBox="1"/>
          <p:nvPr/>
        </p:nvSpPr>
        <p:spPr>
          <a:xfrm>
            <a:off x="97674" y="1952870"/>
            <a:ext cx="47746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n-lt"/>
              </a:rPr>
              <a:t>Training and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+mn-lt"/>
              </a:rPr>
              <a:t>Internship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7569" y="3073394"/>
            <a:ext cx="506652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MSEG staff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DVM,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MSc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and PhD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students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on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academic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placements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Breeders and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professionals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Image 3" descr="C:\Users\MOHAMAN BELLO\Desktop\ACEFA 2022\PHOTO KOSSAM\20220914_104032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" t="18433" r="16632" b="9908"/>
          <a:stretch>
            <a:fillRect/>
          </a:stretch>
        </p:blipFill>
        <p:spPr bwMode="auto">
          <a:xfrm>
            <a:off x="6549631" y="2116297"/>
            <a:ext cx="2583439" cy="158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213" y="2104201"/>
            <a:ext cx="2377676" cy="1660409"/>
          </a:xfrm>
          <a:prstGeom prst="rect">
            <a:avLst/>
          </a:prstGeom>
        </p:spPr>
      </p:pic>
      <p:pic>
        <p:nvPicPr>
          <p:cNvPr id="11" name="Image 10" descr="C:\Users\MOHAMAN BELLO\Desktop\MSEG 2023\COMBAT\PHOTOS\20230314_10550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1" t="15639" r="19110" b="15656"/>
          <a:stretch>
            <a:fillRect/>
          </a:stretch>
        </p:blipFill>
        <p:spPr bwMode="auto">
          <a:xfrm>
            <a:off x="8497851" y="3899547"/>
            <a:ext cx="3406580" cy="1673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522" y="3886696"/>
            <a:ext cx="2267423" cy="17005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Collaborations and partnerships for T&amp;T control  and elimination activities undertaken in 2023-2025</a:t>
            </a:r>
            <a:endParaRPr lang="en-US" sz="2800" b="1" dirty="0"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Partners/stakeholders and activities </a:t>
            </a:r>
            <a:endParaRPr lang="en-US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638444" y="2270647"/>
            <a:ext cx="8075660" cy="1472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• </a:t>
            </a:r>
            <a:r>
              <a:rPr lang="en-US" b="1" dirty="0">
                <a:solidFill>
                  <a:srgbClr val="FF0000"/>
                </a:solidFill>
              </a:rPr>
              <a:t>4,500</a:t>
            </a:r>
            <a:r>
              <a:rPr lang="en-US" dirty="0"/>
              <a:t> stakeholders sensitized (farmers, technicians, local authorities).</a:t>
            </a:r>
            <a:br>
              <a:rPr lang="en-US" dirty="0"/>
            </a:b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560" y="3580130"/>
            <a:ext cx="3311525" cy="248348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0" y="3461804"/>
            <a:ext cx="3469524" cy="2602142"/>
          </a:xfrm>
          <a:prstGeom prst="rect">
            <a:avLst/>
          </a:prstGeom>
        </p:spPr>
      </p:pic>
      <p:sp>
        <p:nvSpPr>
          <p:cNvPr id="10" name="Title 1"/>
          <p:cNvSpPr txBox="1"/>
          <p:nvPr/>
        </p:nvSpPr>
        <p:spPr>
          <a:xfrm>
            <a:off x="322996" y="1356222"/>
            <a:ext cx="47746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fr-F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aising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awareness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  <a:p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060" y="3371850"/>
            <a:ext cx="2040890" cy="272034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275" y="1017905"/>
            <a:ext cx="3258820" cy="244411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370" y="3580130"/>
            <a:ext cx="3768725" cy="25120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4117</Words>
  <Application>WPS Presentation</Application>
  <PresentationFormat>Grand écran</PresentationFormat>
  <Paragraphs>99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Calibri Light</vt:lpstr>
      <vt:lpstr>Office Theme</vt:lpstr>
      <vt:lpstr>TSETSE AND TRYPANOSOMOSIS  CONTROL ACTIVITIES IN CAMEROON  2023 - 2025</vt:lpstr>
      <vt:lpstr>Current Tsetse and Trypanosomiasis (T&amp;T) situation</vt:lpstr>
      <vt:lpstr>Tsetse and trypanosomiasis control  and elimination activities undertaken in 2023-2025</vt:lpstr>
      <vt:lpstr>Tsetse and trypanosomiasis control  and elimination activities undertaken in 2023-2025</vt:lpstr>
      <vt:lpstr>Tsetse and trypanosomiasis control  and elimination activities undertaken in 2023-2025</vt:lpstr>
      <vt:lpstr>Tsetse and trypanosomiasis control  and elimination activities undertaken in 2023-2025</vt:lpstr>
      <vt:lpstr>Collaborations and partnerships for T&amp;T control  and elimination activities undertaken in 2023-2025</vt:lpstr>
      <vt:lpstr>Collaborations and partnerships for T&amp;T control  and elimination activities undertaken in 2023-2025</vt:lpstr>
      <vt:lpstr>Collaborations and partnerships for T&amp;T control  and elimination activities undertaken in 2023-2025</vt:lpstr>
      <vt:lpstr>Collaborations and partnerships for T&amp;T control  and elimination activities undertaken in 2023-2025</vt:lpstr>
      <vt:lpstr>Challenges and how they are being resolved</vt:lpstr>
      <vt:lpstr>Challenges and how they are being resolved</vt:lpstr>
      <vt:lpstr>Way forward and planned T&amp;T control and elimination activities for 2025-2027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Fahim Kremeier</dc:creator>
  <cp:lastModifiedBy>Dr ABAH </cp:lastModifiedBy>
  <cp:revision>38</cp:revision>
  <dcterms:created xsi:type="dcterms:W3CDTF">2023-04-13T10:27:00Z</dcterms:created>
  <dcterms:modified xsi:type="dcterms:W3CDTF">2025-09-15T10:17:13Z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1D2327C0AE9647C89345CEE2C308143F_13</vt:lpwstr>
  </property>
  <property fmtid="{D5CDD505-2E9C-101B-9397-08002B2CF9AE}" pid="3" name="KSOProductBuildVer">
    <vt:lpwstr>1036-12.2.0.22549</vt:lpwstr>
  </property>
</Properties>
</file>