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67" r:id="rId2"/>
    <p:sldId id="257" r:id="rId3"/>
    <p:sldId id="269" r:id="rId4"/>
    <p:sldId id="266" r:id="rId5"/>
    <p:sldId id="271" r:id="rId6"/>
    <p:sldId id="273" r:id="rId7"/>
    <p:sldId id="274" r:id="rId8"/>
    <p:sldId id="276" r:id="rId9"/>
    <p:sldId id="268" r:id="rId10"/>
    <p:sldId id="265" r:id="rId11"/>
    <p:sldId id="263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34CC"/>
    <a:srgbClr val="D4DB8D"/>
    <a:srgbClr val="C3C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325BA-A68E-48FA-9F07-BFA2BC77F660}" type="datetimeFigureOut">
              <a:rPr lang="fr-FR" smtClean="0"/>
              <a:t>15/09/2025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E5A23-ADAB-40C7-BCD4-F9DFE701BF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351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E18341-58A3-47A3-912C-D789D2252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B06F314-1870-48FE-AE53-6C5F056B5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03442B-F886-44C2-959A-9BF3E9ED9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933756-2091-49F8-BD7E-FFB86BB3C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CDA25B-7C28-468A-A99A-0C6D6CDC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5438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424680-1022-40C0-8D32-1B9960E2A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CBEF7D0-4016-4CAE-9268-ECFD807DD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B1ACB1-885D-4C49-8856-CBCC168B7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ED35F93-B4E5-40A3-BDE0-D50DC0A7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09D321-FF55-409A-A0FF-5D81765B6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39120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9C96A70-1FDB-4F8A-8316-52D3E8280B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F3BC35F-14A2-44A7-BAC6-ED9A3CE92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FC263C-CFDF-44B3-A7F3-30690A54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6BBA4A6-B0D9-48D9-9758-B8CD9421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8FE5C7-7411-4A58-9992-848D354E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12489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5A3EA2-9CB1-4405-B34A-05074D54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797006-8C69-43F9-8D5B-0CF7E3D58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476A1F-0017-4A1F-804D-238394F03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104217A-163C-4EFD-82D1-E1D4FCD2C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DB9173-45C8-423E-9B78-C4933AACF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69196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2F0EFF-0319-4446-8BAC-40A6E2EB6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72AA819-41CE-4EE0-8DEB-9429FD0DA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7CA1D4-859E-45C2-A04E-0255EA66A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19F38B1-D704-48CF-807E-02BE19FC8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E23725-312F-4D80-88B1-F971F978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64464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B9590F-23D7-4E64-B16B-008C828D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200AA3-FAD3-4590-AF2B-37AC87FDF4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BB03422-016E-496B-9AAF-2E6E7764D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63F03CA-58C6-4F85-A623-AC480E61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C408B5-6CAF-4412-A555-AF15C652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E6D24BD-C56C-42B8-A630-4340F834C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06587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9BAC71-ED8C-457C-B8CD-6BFA15B0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702162-D804-4D2C-A4F1-87A58F0F5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9CF5445-7DC2-44CA-9258-364A99BF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332773A-10E8-4B64-AFB2-F7703D132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24442D5-639F-48E0-AC52-465849380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A330314-FC3B-4CAC-B647-6D6DA306B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F35DAF-38F8-4D39-8120-58695BDD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2DCAC56-C0B4-4F11-8745-2570D544B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3199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79D92F-B309-49B5-B6E1-DDB39FBAB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2094DFD-78FF-497C-BB97-3C9E0BA2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7CCDA0F-7286-45D6-927C-0FAEA5FE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1247FD4-E590-4F37-996F-29FCC5862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22016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C0AD9F2-DEA8-4F45-98EA-19C0D4DB3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E67A02C-E45A-4B45-98D7-B85C442F4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7DBF549-21C7-4DED-9C03-88BDE74B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3069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1E23E0-6376-46EB-BBCB-A75129551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B0128F3-4E8A-4E6E-A44A-F0CE146BD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55FDB10-F26F-4C2C-B3AA-8D0DC5CB3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A7F0742-8230-47A6-837C-EA3D889C9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C80797-53E0-4990-AE6B-C08426A9D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4BF9B87-903F-4D98-A495-D2937F67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52997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C23A49-5EA2-45F2-BD4F-E19B8C333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CF16783-F116-4968-BD73-408247C2C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17F25D5-1D52-40CA-ACE5-F166F2E92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7B7A034-6ED3-4C02-9284-80C14165F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4814110-3927-4539-A182-77B57D4F3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AACA5BE-1B0F-46B7-B925-1FD73F32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18690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7205B10-5302-45C7-BF37-C317876F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A26BE5B-2903-4A47-A4B7-B4F2C0161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2AA1FF-6B2D-407A-B433-C108E15F25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512A8-0E73-4267-9A5C-25044427F303}" type="datetimeFigureOut">
              <a:rPr lang="aa-ET" smtClean="0"/>
              <a:t>15/09/2025</a:t>
            </a:fld>
            <a:endParaRPr lang="aa-E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478CC6-58F5-4EE7-B8BE-71B1EBFEE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a-E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957846-3464-4225-A644-426E57FA2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E84E-1A33-4D76-80C8-656D92FF5BD0}" type="slidenum">
              <a:rPr lang="aa-ET" smtClean="0"/>
              <a:t>‹N°›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69778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A81A83F-DE79-0ACC-1956-6C73E9808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2CBD524-E559-4596-B1A1-2E23D0A50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BAE015-859B-6ADF-79A2-3CE49322F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33394"/>
            <a:ext cx="12192000" cy="936444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TSETSE AND TRYPANOSOMOSIS CONTROL ACTIVITIES IN BURKINA FASO </a:t>
            </a:r>
            <a:br>
              <a:rPr lang="en-US" sz="28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US" sz="28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2023 - 2025</a:t>
            </a:r>
            <a:endParaRPr lang="aa-ET" sz="28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D150CA1-7278-6304-922F-A9CB6A735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3646" y="3040562"/>
            <a:ext cx="9144000" cy="776875"/>
          </a:xfrm>
        </p:spPr>
        <p:txBody>
          <a:bodyPr>
            <a:noAutofit/>
          </a:bodyPr>
          <a:lstStyle/>
          <a:p>
            <a:r>
              <a:rPr lang="en-US" sz="2000" dirty="0"/>
              <a:t>Presenter</a:t>
            </a:r>
            <a:r>
              <a:rPr lang="en-US" sz="2000" dirty="0" smtClean="0"/>
              <a:t>: </a:t>
            </a:r>
            <a:r>
              <a:rPr lang="en-US" sz="2000" dirty="0" err="1" smtClean="0"/>
              <a:t>Dr</a:t>
            </a:r>
            <a:r>
              <a:rPr lang="en-US" sz="2000" dirty="0" smtClean="0"/>
              <a:t> Soumaïla PAGABELEGEUM</a:t>
            </a:r>
            <a:endParaRPr lang="en-US" sz="2000" dirty="0"/>
          </a:p>
          <a:p>
            <a:r>
              <a:rPr lang="en-US" sz="2000" dirty="0"/>
              <a:t>Date</a:t>
            </a:r>
            <a:r>
              <a:rPr lang="en-US" sz="2000" dirty="0" smtClean="0"/>
              <a:t>: 15/09/2025</a:t>
            </a:r>
            <a:endParaRPr lang="en-US" sz="2000" dirty="0"/>
          </a:p>
          <a:p>
            <a:endParaRPr lang="aa-ET" sz="1100" dirty="0"/>
          </a:p>
        </p:txBody>
      </p:sp>
    </p:spTree>
    <p:extLst>
      <p:ext uri="{BB962C8B-B14F-4D97-AF65-F5344CB8AC3E}">
        <p14:creationId xmlns:p14="http://schemas.microsoft.com/office/powerpoint/2010/main" val="17436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CE5010B-2801-9179-9CFA-902DBECC4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C2B27661-D6E8-7A74-E444-B4C5D52BF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Challenges and how they are being resolved</a:t>
            </a:r>
          </a:p>
        </p:txBody>
      </p:sp>
      <p:sp>
        <p:nvSpPr>
          <p:cNvPr id="6" name="Sous-titre 1"/>
          <p:cNvSpPr txBox="1">
            <a:spLocks/>
          </p:cNvSpPr>
          <p:nvPr/>
        </p:nvSpPr>
        <p:spPr>
          <a:xfrm>
            <a:off x="1254758" y="2113709"/>
            <a:ext cx="8915400" cy="14121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spcBef>
                <a:spcPts val="135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fr-FR" sz="2400" dirty="0" err="1" smtClean="0"/>
              <a:t>Adapatation</a:t>
            </a:r>
            <a:r>
              <a:rPr lang="fr-FR" sz="2400" dirty="0" smtClean="0"/>
              <a:t> of </a:t>
            </a:r>
            <a:r>
              <a:rPr lang="fr-FR" sz="2400" dirty="0" err="1" smtClean="0"/>
              <a:t>protocols</a:t>
            </a:r>
            <a:r>
              <a:rPr lang="fr-FR" sz="2400" dirty="0" smtClean="0"/>
              <a:t> and dispositifs: </a:t>
            </a:r>
          </a:p>
          <a:p>
            <a:pPr marL="800100" lvl="1" indent="-342900" algn="just">
              <a:spcBef>
                <a:spcPts val="0"/>
              </a:spcBef>
              <a:buFontTx/>
              <a:buChar char="-"/>
            </a:pPr>
            <a:r>
              <a:rPr lang="en-US" sz="2000" dirty="0"/>
              <a:t>Training of technicians in inaccessible areas and provision of minimum equipment for collecting parasitological and entomological </a:t>
            </a:r>
            <a:r>
              <a:rPr lang="en-US" sz="2000" dirty="0" smtClean="0"/>
              <a:t>data</a:t>
            </a:r>
          </a:p>
          <a:p>
            <a:pPr marL="800100" lvl="1" indent="-342900" algn="just">
              <a:spcBef>
                <a:spcPts val="1200"/>
              </a:spcBef>
              <a:buFontTx/>
              <a:buChar char="-"/>
            </a:pPr>
            <a:r>
              <a:rPr lang="fr-FR" sz="2000" dirty="0" err="1" smtClean="0"/>
              <a:t>Deployment</a:t>
            </a:r>
            <a:r>
              <a:rPr lang="fr-FR" sz="2000" dirty="0" smtClean="0"/>
              <a:t> of </a:t>
            </a:r>
            <a:r>
              <a:rPr lang="fr-FR" sz="2000" dirty="0" err="1" smtClean="0"/>
              <a:t>impregnated</a:t>
            </a:r>
            <a:r>
              <a:rPr lang="fr-FR" sz="2000" dirty="0" smtClean="0"/>
              <a:t> </a:t>
            </a:r>
            <a:r>
              <a:rPr lang="fr-FR" sz="2000" dirty="0" err="1" smtClean="0"/>
              <a:t>screens</a:t>
            </a:r>
            <a:r>
              <a:rPr lang="fr-FR" sz="2000" dirty="0" smtClean="0"/>
              <a:t> by </a:t>
            </a:r>
            <a:r>
              <a:rPr lang="fr-FR" sz="2000" dirty="0" err="1" smtClean="0"/>
              <a:t>beneficiaries</a:t>
            </a:r>
            <a:endParaRPr lang="fr-FR" sz="2000" dirty="0"/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>
          <a:xfrm>
            <a:off x="649175" y="1607809"/>
            <a:ext cx="6685690" cy="498916"/>
          </a:xfrm>
          <a:prstGeom prst="rect">
            <a:avLst/>
          </a:prstGeom>
          <a:noFill/>
        </p:spPr>
        <p:txBody>
          <a:bodyPr vert="horz" lIns="0" tIns="0" rIns="405000" bIns="34290" rtlCol="0" anchor="t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2"/>
                </a:solidFill>
                <a:ea typeface="+mj-ea"/>
                <a:cs typeface="+mj-cs"/>
              </a:rPr>
              <a:t>Constraints for field activities due to insecurity</a:t>
            </a:r>
            <a:endParaRPr lang="en-US" sz="2400" dirty="0">
              <a:solidFill>
                <a:schemeClr val="accent2"/>
              </a:solidFill>
              <a:ea typeface="+mj-ea"/>
              <a:cs typeface="+mj-cs"/>
            </a:endParaRPr>
          </a:p>
        </p:txBody>
      </p:sp>
      <p:sp>
        <p:nvSpPr>
          <p:cNvPr id="8" name="Espace réservé du texte 3"/>
          <p:cNvSpPr txBox="1">
            <a:spLocks/>
          </p:cNvSpPr>
          <p:nvPr/>
        </p:nvSpPr>
        <p:spPr>
          <a:xfrm>
            <a:off x="649175" y="3846893"/>
            <a:ext cx="4670077" cy="498916"/>
          </a:xfrm>
          <a:prstGeom prst="rect">
            <a:avLst/>
          </a:prstGeom>
          <a:noFill/>
        </p:spPr>
        <p:txBody>
          <a:bodyPr vert="horz" lIns="0" tIns="0" rIns="405000" bIns="34290" rtlCol="0" anchor="t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2"/>
                </a:solidFill>
                <a:ea typeface="+mj-ea"/>
                <a:cs typeface="+mj-cs"/>
              </a:rPr>
              <a:t>Insufficient financial resources</a:t>
            </a:r>
          </a:p>
        </p:txBody>
      </p:sp>
      <p:sp>
        <p:nvSpPr>
          <p:cNvPr id="9" name="Sous-titre 1"/>
          <p:cNvSpPr txBox="1">
            <a:spLocks/>
          </p:cNvSpPr>
          <p:nvPr/>
        </p:nvSpPr>
        <p:spPr>
          <a:xfrm>
            <a:off x="1254758" y="4363226"/>
            <a:ext cx="10386636" cy="1919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/>
              <a:t>Appeal to the Minister who increased the allocated budget</a:t>
            </a:r>
          </a:p>
          <a:p>
            <a:pPr marL="257175" indent="-257175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400" dirty="0" smtClean="0"/>
              <a:t>Integration </a:t>
            </a:r>
            <a:r>
              <a:rPr lang="en-US" sz="2400" dirty="0"/>
              <a:t>of </a:t>
            </a:r>
            <a:r>
              <a:rPr lang="en-US" sz="2400" dirty="0" smtClean="0"/>
              <a:t>T&amp;T into </a:t>
            </a:r>
            <a:r>
              <a:rPr lang="en-US" sz="2400" dirty="0"/>
              <a:t>the overall animal health program, which provides support </a:t>
            </a:r>
            <a:r>
              <a:rPr lang="fr-FR" sz="2400" dirty="0" smtClean="0"/>
              <a:t>: 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en-US" sz="2000" dirty="0" smtClean="0"/>
              <a:t>From field technicians for data collection and implementation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en-US" sz="2000" dirty="0" smtClean="0"/>
              <a:t>From existing </a:t>
            </a:r>
            <a:r>
              <a:rPr lang="en-US" sz="2000" dirty="0"/>
              <a:t>projects, e.g., in developing strategy and acquiring control </a:t>
            </a:r>
            <a:r>
              <a:rPr lang="en-US" sz="2000" dirty="0" smtClean="0"/>
              <a:t>equipment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6708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A134405-B88D-041B-3CA4-1B6631D1F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8E7C772-35A2-EBC8-CE3D-6ACE6F9B5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Way forward and planned T&amp;T control and elimination activities for 2025-2027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FDEE1FFD-8254-1335-C133-A13DC2081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sz="2400" dirty="0" smtClean="0"/>
              <a:t>Finalization and publication of the update ATLAS and PCP mapping for AAT</a:t>
            </a:r>
            <a:endParaRPr lang="en-US" sz="2400" dirty="0"/>
          </a:p>
          <a:p>
            <a:r>
              <a:rPr lang="en-US" sz="2400" dirty="0" smtClean="0"/>
              <a:t>Domesticate </a:t>
            </a:r>
            <a:r>
              <a:rPr lang="en-US" sz="2400" dirty="0"/>
              <a:t>new tsetse species </a:t>
            </a:r>
            <a:r>
              <a:rPr lang="en-US" sz="2400" dirty="0" smtClean="0"/>
              <a:t>(</a:t>
            </a:r>
            <a:r>
              <a:rPr lang="en-US" sz="2400" i="1" dirty="0" smtClean="0"/>
              <a:t>Gt</a:t>
            </a:r>
            <a:r>
              <a:rPr lang="en-US" sz="2400" dirty="0" smtClean="0"/>
              <a:t>: AIEA-CIRDES) </a:t>
            </a:r>
            <a:r>
              <a:rPr lang="en-US" sz="2400" dirty="0" smtClean="0"/>
              <a:t>and </a:t>
            </a:r>
            <a:r>
              <a:rPr lang="en-US" sz="2400" dirty="0"/>
              <a:t>mass-rear sterile males to support </a:t>
            </a:r>
            <a:r>
              <a:rPr lang="en-US" sz="2400" dirty="0" smtClean="0"/>
              <a:t>West Africa campaigns</a:t>
            </a:r>
          </a:p>
          <a:p>
            <a:r>
              <a:rPr lang="en-US" sz="2400" dirty="0" smtClean="0"/>
              <a:t>Mobilization of financial resources</a:t>
            </a:r>
            <a:endParaRPr lang="en-US" sz="2400" dirty="0"/>
          </a:p>
          <a:p>
            <a:endParaRPr lang="en-US" dirty="0"/>
          </a:p>
        </p:txBody>
      </p:sp>
      <p:sp>
        <p:nvSpPr>
          <p:cNvPr id="6" name="Zone de texte 10"/>
          <p:cNvSpPr txBox="1"/>
          <p:nvPr/>
        </p:nvSpPr>
        <p:spPr>
          <a:xfrm>
            <a:off x="838200" y="3721626"/>
            <a:ext cx="5834753" cy="76067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altLang="en-US" sz="2400" dirty="0" err="1" smtClean="0">
                <a:sym typeface="+mn-ea"/>
              </a:rPr>
              <a:t>Continued</a:t>
            </a:r>
            <a:r>
              <a:rPr lang="fr-FR" altLang="en-US" sz="2400" dirty="0" smtClean="0">
                <a:sym typeface="+mn-ea"/>
              </a:rPr>
              <a:t> </a:t>
            </a:r>
            <a:r>
              <a:rPr lang="fr-FR" altLang="en-US" sz="2400" dirty="0" err="1" smtClean="0">
                <a:sym typeface="+mn-ea"/>
              </a:rPr>
              <a:t>implementation</a:t>
            </a:r>
            <a:r>
              <a:rPr lang="fr-FR" altLang="en-US" sz="2400" dirty="0" smtClean="0">
                <a:sym typeface="+mn-ea"/>
              </a:rPr>
              <a:t> </a:t>
            </a:r>
            <a:r>
              <a:rPr lang="fr-FR" altLang="en-US" sz="2400" dirty="0">
                <a:sym typeface="+mn-ea"/>
              </a:rPr>
              <a:t>of the national </a:t>
            </a:r>
            <a:r>
              <a:rPr lang="fr-FR" altLang="en-US" sz="2400" dirty="0" err="1" smtClean="0">
                <a:sym typeface="+mn-ea"/>
              </a:rPr>
              <a:t>strategy</a:t>
            </a:r>
            <a:endParaRPr lang="fr-FR" altLang="en-US" sz="2400" dirty="0">
              <a:sym typeface="+mn-ea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701315"/>
              </p:ext>
            </p:extLst>
          </p:nvPr>
        </p:nvGraphicFramePr>
        <p:xfrm>
          <a:off x="1119785" y="4617234"/>
          <a:ext cx="5553168" cy="1695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292"/>
                <a:gridCol w="1388292"/>
                <a:gridCol w="1388292"/>
                <a:gridCol w="1388292"/>
              </a:tblGrid>
              <a:tr h="415819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Province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2026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2027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819"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Leraba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Kadiogo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15819"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Kenedegou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Houet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B8D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B8D"/>
                    </a:solidFill>
                  </a:tcPr>
                </a:tc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/>
          <a:stretch/>
        </p:blipFill>
        <p:spPr>
          <a:xfrm>
            <a:off x="7669428" y="3142592"/>
            <a:ext cx="4322274" cy="316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6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8F234A7-E400-4787-A733-048F1F6BDB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86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0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C6A3B79-5548-9871-D9FA-D071B1DB5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006" y="402832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Current Tsetse and Trypanosomiasis (T&amp;T) situation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5A0B383-8BBC-1DC2-B9FA-CBF98E1DE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366" y="1543398"/>
            <a:ext cx="5600349" cy="49006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Tsetse infested area : ~ 45% Burkina 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88" y="2121216"/>
            <a:ext cx="4884918" cy="3727964"/>
          </a:xfrm>
          <a:prstGeom prst="rect">
            <a:avLst/>
          </a:prstGeom>
        </p:spPr>
      </p:pic>
      <p:pic>
        <p:nvPicPr>
          <p:cNvPr id="19" name="Espace réservé du contenu 4">
            <a:extLst>
              <a:ext uri="{FF2B5EF4-FFF2-40B4-BE49-F238E27FC236}">
                <a16:creationId xmlns:a16="http://schemas.microsoft.com/office/drawing/2014/main" xmlns="" id="{068E8F93-9F2A-C5B6-C382-6A53950724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1" r="2193"/>
          <a:stretch/>
        </p:blipFill>
        <p:spPr>
          <a:xfrm>
            <a:off x="6333934" y="2121216"/>
            <a:ext cx="5858066" cy="3732077"/>
          </a:xfrm>
          <a:prstGeom prst="rect">
            <a:avLst/>
          </a:prstGeom>
        </p:spPr>
      </p:pic>
      <p:sp>
        <p:nvSpPr>
          <p:cNvPr id="20" name="Content Placeholder 4">
            <a:extLst>
              <a:ext uri="{FF2B5EF4-FFF2-40B4-BE49-F238E27FC236}">
                <a16:creationId xmlns:a16="http://schemas.microsoft.com/office/drawing/2014/main" xmlns="" id="{15A0B383-8BBC-1DC2-B9FA-CBF98E1DE35B}"/>
              </a:ext>
            </a:extLst>
          </p:cNvPr>
          <p:cNvSpPr txBox="1">
            <a:spLocks/>
          </p:cNvSpPr>
          <p:nvPr/>
        </p:nvSpPr>
        <p:spPr>
          <a:xfrm>
            <a:off x="6205075" y="1584802"/>
            <a:ext cx="5600349" cy="448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</a:rPr>
              <a:t>AAT infested area : almost all Burkina</a:t>
            </a:r>
          </a:p>
        </p:txBody>
      </p:sp>
      <p:sp>
        <p:nvSpPr>
          <p:cNvPr id="3" name="Rectangle 2"/>
          <p:cNvSpPr/>
          <p:nvPr/>
        </p:nvSpPr>
        <p:spPr>
          <a:xfrm>
            <a:off x="2242825" y="5936930"/>
            <a:ext cx="241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Courtin et al., 2010</a:t>
            </a:r>
            <a:endParaRPr lang="fr-FR" i="1" dirty="0"/>
          </a:p>
        </p:txBody>
      </p:sp>
      <p:sp>
        <p:nvSpPr>
          <p:cNvPr id="21" name="Rectangle 20"/>
          <p:cNvSpPr/>
          <p:nvPr/>
        </p:nvSpPr>
        <p:spPr>
          <a:xfrm>
            <a:off x="7877689" y="5936930"/>
            <a:ext cx="241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err="1" smtClean="0"/>
              <a:t>Percoma</a:t>
            </a:r>
            <a:r>
              <a:rPr lang="fr-FR" i="1" dirty="0" smtClean="0"/>
              <a:t> et al., 2022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3530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C6A3B79-5548-9871-D9FA-D071B1DB5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006" y="402832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Current Tsetse and Trypanosomiasis (T&amp;T) situation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5A0B383-8BBC-1DC2-B9FA-CBF98E1DE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644" y="1427943"/>
            <a:ext cx="7944079" cy="9103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Areas </a:t>
            </a:r>
            <a:r>
              <a:rPr lang="en-US" dirty="0" smtClean="0">
                <a:solidFill>
                  <a:srgbClr val="FF0000"/>
                </a:solidFill>
              </a:rPr>
              <a:t>under </a:t>
            </a:r>
            <a:r>
              <a:rPr lang="en-US" dirty="0">
                <a:solidFill>
                  <a:srgbClr val="FF0000"/>
                </a:solidFill>
              </a:rPr>
              <a:t>control and elimination </a:t>
            </a:r>
            <a:r>
              <a:rPr lang="en-US" dirty="0" smtClean="0">
                <a:solidFill>
                  <a:srgbClr val="FF0000"/>
                </a:solidFill>
              </a:rPr>
              <a:t>activities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Espace réservé du contenu 6" descr="limiteNord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76662" y="2047502"/>
            <a:ext cx="4687989" cy="4022372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150395" y="2178131"/>
            <a:ext cx="530924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fr-FR" sz="2400" b="1" dirty="0" smtClean="0">
                <a:solidFill>
                  <a:srgbClr val="B634CC"/>
                </a:solidFill>
              </a:rPr>
              <a:t>PATTEC initiative (</a:t>
            </a:r>
            <a:r>
              <a:rPr lang="fr-FR" sz="2400" b="1" dirty="0">
                <a:solidFill>
                  <a:srgbClr val="B634CC"/>
                </a:solidFill>
              </a:rPr>
              <a:t>2006-2013) </a:t>
            </a:r>
          </a:p>
          <a:p>
            <a:pPr algn="just">
              <a:spcAft>
                <a:spcPts val="600"/>
              </a:spcAft>
            </a:pPr>
            <a:r>
              <a:rPr lang="fr-FR" sz="2400" dirty="0" smtClean="0"/>
              <a:t>	</a:t>
            </a:r>
            <a:r>
              <a:rPr lang="fr-FR" sz="2400" i="1" dirty="0" err="1" smtClean="0">
                <a:solidFill>
                  <a:srgbClr val="00B0F0"/>
                </a:solidFill>
              </a:rPr>
              <a:t>Percoma</a:t>
            </a:r>
            <a:r>
              <a:rPr lang="fr-FR" sz="2400" i="1" dirty="0" smtClean="0">
                <a:solidFill>
                  <a:srgbClr val="00B0F0"/>
                </a:solidFill>
              </a:rPr>
              <a:t> </a:t>
            </a:r>
            <a:r>
              <a:rPr lang="fr-FR" sz="2400" i="1" dirty="0">
                <a:solidFill>
                  <a:srgbClr val="00B0F0"/>
                </a:solidFill>
              </a:rPr>
              <a:t>et al. </a:t>
            </a:r>
            <a:r>
              <a:rPr lang="fr-FR" sz="2400" i="1" dirty="0" smtClean="0">
                <a:solidFill>
                  <a:srgbClr val="00B0F0"/>
                </a:solidFill>
              </a:rPr>
              <a:t>2018</a:t>
            </a:r>
            <a:endParaRPr lang="fr-FR" sz="2400" i="1" dirty="0">
              <a:solidFill>
                <a:srgbClr val="00B0F0"/>
              </a:solidFill>
            </a:endParaRP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6661531" y="3227832"/>
            <a:ext cx="4729280" cy="750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1800" b="1" dirty="0" smtClean="0"/>
              <a:t>Tsetse control: </a:t>
            </a:r>
            <a:r>
              <a:rPr lang="en-US" sz="1800" dirty="0" smtClean="0"/>
              <a:t>95% reduction of tsetse densities over </a:t>
            </a:r>
            <a:r>
              <a:rPr lang="fr-FR" sz="1800" dirty="0" smtClean="0"/>
              <a:t>40 000 km²</a:t>
            </a:r>
            <a:endParaRPr lang="en-US" sz="1800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6661531" y="3978020"/>
            <a:ext cx="34563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1" dirty="0"/>
              <a:t>AAT prevalence </a:t>
            </a:r>
            <a:r>
              <a:rPr lang="en-US" b="1" dirty="0" smtClean="0"/>
              <a:t>underscored</a:t>
            </a:r>
            <a:r>
              <a:rPr lang="fr-FR" b="1" dirty="0" smtClean="0"/>
              <a:t>: </a:t>
            </a:r>
            <a:r>
              <a:rPr lang="fr-FR" dirty="0" smtClean="0"/>
              <a:t>90% (</a:t>
            </a:r>
            <a:r>
              <a:rPr lang="en-US" dirty="0" smtClean="0"/>
              <a:t>from </a:t>
            </a:r>
            <a:r>
              <a:rPr lang="en-US" dirty="0"/>
              <a:t>3.29 </a:t>
            </a:r>
            <a:r>
              <a:rPr lang="en-US" dirty="0" smtClean="0"/>
              <a:t>to 0.31)</a:t>
            </a:r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6746401" y="5543139"/>
            <a:ext cx="4729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accent2"/>
                </a:solidFill>
              </a:rPr>
              <a:t>COMBAT </a:t>
            </a:r>
            <a:r>
              <a:rPr lang="fr-FR" b="1" dirty="0" err="1" smtClean="0">
                <a:solidFill>
                  <a:schemeClr val="accent2"/>
                </a:solidFill>
              </a:rPr>
              <a:t>activities</a:t>
            </a:r>
            <a:r>
              <a:rPr lang="fr-FR" b="1" dirty="0" smtClean="0">
                <a:solidFill>
                  <a:schemeClr val="accent2"/>
                </a:solidFill>
              </a:rPr>
              <a:t>: </a:t>
            </a:r>
            <a:r>
              <a:rPr lang="fr-FR" dirty="0" err="1" smtClean="0">
                <a:solidFill>
                  <a:schemeClr val="accent2"/>
                </a:solidFill>
              </a:rPr>
              <a:t>densities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remain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low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Espace réservé du contenu 1"/>
          <p:cNvSpPr txBox="1">
            <a:spLocks/>
          </p:cNvSpPr>
          <p:nvPr/>
        </p:nvSpPr>
        <p:spPr>
          <a:xfrm>
            <a:off x="6661531" y="4728208"/>
            <a:ext cx="4429032" cy="711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sz="1800" b="1" dirty="0" smtClean="0"/>
              <a:t>  </a:t>
            </a:r>
            <a:r>
              <a:rPr lang="fr-FR" sz="1800" b="1" dirty="0" err="1" smtClean="0"/>
              <a:t>Build</a:t>
            </a:r>
            <a:r>
              <a:rPr lang="fr-FR" sz="1800" b="1" dirty="0" smtClean="0"/>
              <a:t> a </a:t>
            </a:r>
            <a:r>
              <a:rPr lang="fr-FR" sz="1800" b="1" dirty="0" err="1" smtClean="0"/>
              <a:t>regional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Tsetse</a:t>
            </a:r>
            <a:r>
              <a:rPr lang="fr-FR" sz="1800" b="1" dirty="0" smtClean="0"/>
              <a:t> insectarium (IBD)</a:t>
            </a:r>
            <a:endParaRPr lang="fr-FR" sz="1800" b="1" dirty="0"/>
          </a:p>
        </p:txBody>
      </p:sp>
    </p:spTree>
    <p:extLst>
      <p:ext uri="{BB962C8B-B14F-4D97-AF65-F5344CB8AC3E}">
        <p14:creationId xmlns:p14="http://schemas.microsoft.com/office/powerpoint/2010/main" val="256178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051E966-9056-5B8B-5340-EF5306160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E6C6CA9A-2C06-CAB8-AD96-7BD1ADDB1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Tsetse and trypanosomiasis </a:t>
            </a:r>
            <a:r>
              <a:rPr lang="en-US" sz="2800" b="1" dirty="0" smtClean="0">
                <a:latin typeface="+mn-lt"/>
              </a:rPr>
              <a:t>control </a:t>
            </a:r>
            <a:r>
              <a:rPr lang="en-US" sz="2800" b="1" dirty="0">
                <a:latin typeface="+mn-lt"/>
              </a:rPr>
              <a:t>and elimination activities undertaken in 2023-2025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DBA68A49-1BD6-6CE8-2147-B097BFC52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810" y="1538243"/>
            <a:ext cx="11338559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Insectarium of Bobo-</a:t>
            </a:r>
            <a:r>
              <a:rPr lang="en-US" sz="2600" dirty="0" err="1" smtClean="0">
                <a:solidFill>
                  <a:srgbClr val="0070C0"/>
                </a:solidFill>
              </a:rPr>
              <a:t>Dioulasso</a:t>
            </a:r>
            <a:r>
              <a:rPr lang="en-US" sz="2600" dirty="0" smtClean="0">
                <a:solidFill>
                  <a:srgbClr val="0070C0"/>
                </a:solidFill>
              </a:rPr>
              <a:t> </a:t>
            </a:r>
            <a:r>
              <a:rPr lang="en-US" sz="2600" dirty="0" smtClean="0"/>
              <a:t>(IBD): 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b="1" dirty="0"/>
              <a:t> </a:t>
            </a:r>
            <a:r>
              <a:rPr lang="en-US" sz="2000" b="1" dirty="0" smtClean="0"/>
              <a:t>  </a:t>
            </a:r>
            <a:r>
              <a:rPr lang="en-US" sz="2000" dirty="0" smtClean="0"/>
              <a:t>mass </a:t>
            </a:r>
            <a:r>
              <a:rPr lang="en-US" sz="2000" dirty="0"/>
              <a:t>rearing of </a:t>
            </a:r>
            <a:r>
              <a:rPr lang="en-US" sz="2000" i="1" dirty="0"/>
              <a:t>G. p. </a:t>
            </a:r>
            <a:r>
              <a:rPr lang="en-US" sz="2000" i="1" dirty="0" err="1"/>
              <a:t>gambiensis</a:t>
            </a:r>
            <a:r>
              <a:rPr lang="en-US" sz="2000" i="1" dirty="0"/>
              <a:t> </a:t>
            </a:r>
            <a:r>
              <a:rPr lang="en-US" sz="2000" dirty="0"/>
              <a:t>to support Senegal eradication project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b="1" dirty="0"/>
              <a:t> </a:t>
            </a:r>
            <a:r>
              <a:rPr lang="en-US" sz="2000" b="1" dirty="0" smtClean="0"/>
              <a:t>  </a:t>
            </a:r>
            <a:r>
              <a:rPr lang="en-US" sz="2000" dirty="0" smtClean="0"/>
              <a:t>IBD is an IAEA Collaborating Centre (2021-2025) for the mass-rearing of sterile males and for  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 smtClean="0"/>
              <a:t>       supporting </a:t>
            </a:r>
            <a:r>
              <a:rPr lang="en-US" sz="2000" dirty="0"/>
              <a:t>countries in implementing the SIT and is currently being renewed for 2026-2030</a:t>
            </a:r>
            <a:r>
              <a:rPr lang="en-US" sz="2000" dirty="0" smtClean="0"/>
              <a:t>  </a:t>
            </a:r>
            <a:endParaRPr lang="en-US" dirty="0" smtClean="0"/>
          </a:p>
          <a:p>
            <a:pPr marL="342900" indent="-342900">
              <a:spcBef>
                <a:spcPts val="1800"/>
              </a:spcBef>
              <a:spcAft>
                <a:spcPts val="600"/>
              </a:spcAft>
            </a:pPr>
            <a:r>
              <a:rPr lang="en-US" sz="2600" dirty="0" smtClean="0">
                <a:solidFill>
                  <a:srgbClr val="0070C0"/>
                </a:solidFill>
              </a:rPr>
              <a:t>Updating </a:t>
            </a:r>
            <a:r>
              <a:rPr lang="en-US" sz="2600" dirty="0">
                <a:solidFill>
                  <a:srgbClr val="0070C0"/>
                </a:solidFill>
              </a:rPr>
              <a:t>the ATLAS </a:t>
            </a:r>
            <a:r>
              <a:rPr lang="en-US" sz="2600" dirty="0"/>
              <a:t>for tsetse and </a:t>
            </a:r>
            <a:r>
              <a:rPr lang="en-US" sz="2600" dirty="0" smtClean="0"/>
              <a:t>AAT with COMBAT: </a:t>
            </a:r>
            <a:r>
              <a:rPr lang="en-US" sz="2400" i="1" dirty="0" err="1" smtClean="0"/>
              <a:t>Percoma’s</a:t>
            </a:r>
            <a:r>
              <a:rPr lang="en-US" sz="2400" i="1" dirty="0" smtClean="0"/>
              <a:t> presentation</a:t>
            </a:r>
            <a:endParaRPr lang="en-US" sz="2600" i="1" dirty="0"/>
          </a:p>
          <a:p>
            <a:pPr marL="342900" indent="-342900">
              <a:spcBef>
                <a:spcPts val="1200"/>
              </a:spcBef>
            </a:pPr>
            <a:r>
              <a:rPr lang="en-US" sz="2600" dirty="0">
                <a:solidFill>
                  <a:srgbClr val="0070C0"/>
                </a:solidFill>
              </a:rPr>
              <a:t>Mapping the PCP </a:t>
            </a:r>
            <a:r>
              <a:rPr lang="en-US" sz="2600" dirty="0"/>
              <a:t>for AAT in </a:t>
            </a:r>
            <a:r>
              <a:rPr lang="en-US" sz="2600" dirty="0" smtClean="0"/>
              <a:t>Burkina: </a:t>
            </a:r>
            <a:r>
              <a:rPr lang="en-US" sz="2400" i="1" dirty="0" smtClean="0"/>
              <a:t>Poster session</a:t>
            </a:r>
            <a:endParaRPr lang="en-US" sz="2600" i="1" dirty="0"/>
          </a:p>
          <a:p>
            <a:pPr marL="342900" indent="-342900">
              <a:spcBef>
                <a:spcPts val="1800"/>
              </a:spcBef>
            </a:pPr>
            <a:r>
              <a:rPr lang="en-US" sz="2600" dirty="0" smtClean="0">
                <a:solidFill>
                  <a:srgbClr val="0070C0"/>
                </a:solidFill>
              </a:rPr>
              <a:t>Developing </a:t>
            </a:r>
            <a:r>
              <a:rPr lang="en-US" sz="2600" dirty="0">
                <a:solidFill>
                  <a:srgbClr val="0070C0"/>
                </a:solidFill>
              </a:rPr>
              <a:t>a national strategy </a:t>
            </a:r>
            <a:r>
              <a:rPr lang="en-US" sz="2600" dirty="0"/>
              <a:t>and action plan to control </a:t>
            </a:r>
            <a:endParaRPr lang="en-US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    AAT, Ticks borne-diseases </a:t>
            </a:r>
            <a:r>
              <a:rPr lang="en-US" sz="2600" dirty="0"/>
              <a:t>and </a:t>
            </a:r>
            <a:r>
              <a:rPr lang="fr-FR" sz="2600" dirty="0" err="1"/>
              <a:t>its</a:t>
            </a:r>
            <a:r>
              <a:rPr lang="fr-FR" sz="2600" dirty="0"/>
              <a:t> </a:t>
            </a:r>
            <a:r>
              <a:rPr lang="fr-FR" sz="2600" dirty="0" err="1" smtClean="0"/>
              <a:t>vectors</a:t>
            </a:r>
            <a:r>
              <a:rPr lang="fr-FR" sz="2600" dirty="0" smtClean="0"/>
              <a:t>, in 2024</a:t>
            </a:r>
            <a:endParaRPr lang="en-US" sz="2600" dirty="0"/>
          </a:p>
          <a:p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rcRect b="4061"/>
          <a:stretch>
            <a:fillRect/>
          </a:stretch>
        </p:blipFill>
        <p:spPr>
          <a:xfrm>
            <a:off x="9510076" y="4030317"/>
            <a:ext cx="2368417" cy="2740597"/>
          </a:xfrm>
          <a:prstGeom prst="rect">
            <a:avLst/>
          </a:prstGeom>
          <a:ln w="12700" cmpd="sng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</p:pic>
      <p:pic>
        <p:nvPicPr>
          <p:cNvPr id="5" name="Image 4"/>
          <p:cNvPicPr/>
          <p:nvPr/>
        </p:nvPicPr>
        <p:blipFill>
          <a:blip r:embed="rId3"/>
          <a:srcRect l="5960" r="1913"/>
          <a:stretch>
            <a:fillRect/>
          </a:stretch>
        </p:blipFill>
        <p:spPr>
          <a:xfrm>
            <a:off x="5199017" y="5223170"/>
            <a:ext cx="4041094" cy="154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9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/>
          <p:nvPr/>
        </p:nvSpPr>
        <p:spPr>
          <a:xfrm>
            <a:off x="369117" y="1824266"/>
            <a:ext cx="7343724" cy="586264"/>
          </a:xfrm>
          <a:prstGeom prst="rect">
            <a:avLst/>
          </a:prstGeom>
        </p:spPr>
        <p:txBody>
          <a:bodyPr lIns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b="1" kern="1200" baseline="0">
                <a:solidFill>
                  <a:srgbClr val="5792C9"/>
                </a:solidFill>
                <a:latin typeface="Georgia" panose="02040502050405020303" charset="0"/>
                <a:ea typeface="Georgia" panose="02040502050405020303" charset="0"/>
                <a:cs typeface="Georgia" panose="02040502050405020303" charset="0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fr-FR" altLang="en-US" sz="2800" dirty="0" err="1" smtClean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Implementation</a:t>
            </a:r>
            <a:r>
              <a:rPr lang="fr-FR" altLang="en-US" sz="2800" dirty="0" smtClean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 of the national </a:t>
            </a:r>
            <a:r>
              <a:rPr lang="fr-FR" altLang="en-US" sz="2800" dirty="0" err="1" smtClean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strategy</a:t>
            </a:r>
            <a:endParaRPr lang="fr-FR" altLang="en-US" sz="2800" dirty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66973" y="2544107"/>
            <a:ext cx="5401208" cy="1683947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fr-FR" altLang="en-US" sz="2400" b="1" dirty="0" err="1" smtClean="0">
                <a:latin typeface="+mn-lt"/>
              </a:rPr>
              <a:t>Mobilization</a:t>
            </a:r>
            <a:r>
              <a:rPr lang="fr-FR" altLang="en-US" sz="2400" b="1" dirty="0" smtClean="0">
                <a:latin typeface="+mn-lt"/>
              </a:rPr>
              <a:t> of </a:t>
            </a:r>
            <a:r>
              <a:rPr lang="fr-FR" altLang="en-US" sz="2400" b="1" dirty="0" err="1" smtClean="0">
                <a:latin typeface="+mn-lt"/>
              </a:rPr>
              <a:t>financial</a:t>
            </a:r>
            <a:r>
              <a:rPr lang="fr-FR" altLang="en-US" sz="2400" b="1" dirty="0" smtClean="0">
                <a:latin typeface="+mn-lt"/>
              </a:rPr>
              <a:t> ressources</a:t>
            </a:r>
            <a:r>
              <a:rPr lang="fr-FR" altLang="en-US" sz="2000" b="1" dirty="0" smtClean="0">
                <a:latin typeface="+mn-lt"/>
              </a:rPr>
              <a:t/>
            </a:r>
            <a:br>
              <a:rPr lang="fr-FR" altLang="en-US" sz="2000" b="1" dirty="0" smtClean="0">
                <a:latin typeface="+mn-lt"/>
              </a:rPr>
            </a:br>
            <a:r>
              <a:rPr lang="fr-FR" altLang="en-US" sz="700" dirty="0">
                <a:latin typeface="+mn-lt"/>
              </a:rPr>
              <a:t/>
            </a:r>
            <a:br>
              <a:rPr lang="fr-FR" altLang="en-US" sz="700" dirty="0">
                <a:latin typeface="+mn-lt"/>
              </a:rPr>
            </a:br>
            <a:r>
              <a:rPr lang="fr-FR" altLang="en-US" sz="2000" dirty="0" err="1" smtClean="0">
                <a:latin typeface="+mn-lt"/>
              </a:rPr>
              <a:t>Development</a:t>
            </a:r>
            <a:r>
              <a:rPr lang="fr-FR" altLang="en-US" sz="2000" dirty="0" smtClean="0">
                <a:latin typeface="+mn-lt"/>
              </a:rPr>
              <a:t> of 2 </a:t>
            </a:r>
            <a:r>
              <a:rPr lang="fr-FR" altLang="en-US" sz="2000" dirty="0" err="1" smtClean="0">
                <a:latin typeface="+mn-lt"/>
              </a:rPr>
              <a:t>proposal</a:t>
            </a:r>
            <a:r>
              <a:rPr lang="fr-FR" altLang="en-US" sz="2000" dirty="0" smtClean="0">
                <a:latin typeface="+mn-lt"/>
              </a:rPr>
              <a:t> </a:t>
            </a:r>
            <a:r>
              <a:rPr lang="fr-FR" altLang="en-US" sz="2000" dirty="0" err="1" smtClean="0">
                <a:latin typeface="+mn-lt"/>
              </a:rPr>
              <a:t>projects</a:t>
            </a:r>
            <a:r>
              <a:rPr lang="fr-FR" altLang="en-US" sz="2000" dirty="0" smtClean="0">
                <a:latin typeface="+mn-lt"/>
              </a:rPr>
              <a:t>: </a:t>
            </a:r>
            <a:br>
              <a:rPr lang="fr-FR" altLang="en-US" sz="2000" dirty="0" smtClean="0">
                <a:latin typeface="+mn-lt"/>
              </a:rPr>
            </a:br>
            <a:r>
              <a:rPr lang="fr-FR" altLang="en-US" sz="700" dirty="0" smtClean="0">
                <a:latin typeface="+mn-lt"/>
              </a:rPr>
              <a:t/>
            </a:r>
            <a:br>
              <a:rPr lang="fr-FR" altLang="en-US" sz="700" dirty="0" smtClean="0">
                <a:latin typeface="+mn-lt"/>
              </a:rPr>
            </a:br>
            <a:r>
              <a:rPr lang="fr-FR" altLang="en-US" sz="2000" dirty="0" smtClean="0">
                <a:latin typeface="+mn-lt"/>
              </a:rPr>
              <a:t>- AIEA </a:t>
            </a:r>
            <a:r>
              <a:rPr lang="fr-FR" altLang="en-US" sz="2000" dirty="0">
                <a:latin typeface="+mn-lt"/>
              </a:rPr>
              <a:t>(2026-2029</a:t>
            </a:r>
            <a:r>
              <a:rPr lang="fr-FR" altLang="en-US" sz="2000" dirty="0" smtClean="0">
                <a:latin typeface="+mn-lt"/>
              </a:rPr>
              <a:t>), extra budget</a:t>
            </a:r>
            <a:br>
              <a:rPr lang="fr-FR" altLang="en-US" sz="2000" dirty="0" smtClean="0">
                <a:latin typeface="+mn-lt"/>
              </a:rPr>
            </a:br>
            <a:r>
              <a:rPr lang="fr-FR" altLang="en-US" sz="700" dirty="0" smtClean="0">
                <a:latin typeface="+mn-lt"/>
              </a:rPr>
              <a:t/>
            </a:r>
            <a:br>
              <a:rPr lang="fr-FR" altLang="en-US" sz="700" dirty="0" smtClean="0">
                <a:latin typeface="+mn-lt"/>
              </a:rPr>
            </a:br>
            <a:r>
              <a:rPr lang="fr-FR" altLang="en-US" sz="2000" dirty="0" smtClean="0">
                <a:latin typeface="+mn-lt"/>
              </a:rPr>
              <a:t>- FAO national, TCP (2026-2028)</a:t>
            </a:r>
            <a:endParaRPr lang="fr-FR" altLang="en-US" sz="2000" dirty="0">
              <a:latin typeface="+mn-lt"/>
            </a:endParaRPr>
          </a:p>
        </p:txBody>
      </p:sp>
      <p:sp>
        <p:nvSpPr>
          <p:cNvPr id="9" name="Zone de texte 8"/>
          <p:cNvSpPr txBox="1"/>
          <p:nvPr/>
        </p:nvSpPr>
        <p:spPr>
          <a:xfrm>
            <a:off x="566973" y="4641010"/>
            <a:ext cx="6286111" cy="41386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en-US" sz="2400" b="1" dirty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2025</a:t>
            </a:r>
            <a:r>
              <a:rPr lang="fr-FR" altLang="en-US" sz="2400" dirty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: </a:t>
            </a:r>
            <a:r>
              <a:rPr lang="fr-FR" altLang="en-US" sz="2400" b="1" dirty="0" err="1" smtClean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Leraba</a:t>
            </a:r>
            <a:r>
              <a:rPr lang="fr-FR" altLang="en-US" sz="2400" b="1" dirty="0" smtClean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and </a:t>
            </a:r>
            <a:r>
              <a:rPr lang="fr-FR" altLang="en-US" sz="2400" b="1" dirty="0" err="1" smtClean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Kadiogo</a:t>
            </a:r>
            <a:r>
              <a:rPr lang="fr-FR" altLang="en-US" sz="2400" b="1" dirty="0" smtClean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provinces:</a:t>
            </a:r>
            <a:r>
              <a:rPr lang="fr-FR" altLang="en-US" sz="2400" dirty="0" smtClean="0">
                <a:solidFill>
                  <a:srgbClr val="F57E1B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fr-FR" altLang="en-US" sz="2400" dirty="0" err="1" smtClean="0">
                <a:latin typeface="Calibri" panose="020F0502020204030204" charset="0"/>
                <a:cs typeface="Calibri" panose="020F0502020204030204" charset="0"/>
                <a:sym typeface="+mn-ea"/>
              </a:rPr>
              <a:t>Government</a:t>
            </a:r>
            <a:r>
              <a:rPr lang="fr-FR" altLang="en-US" sz="2400" dirty="0" smtClean="0">
                <a:latin typeface="Calibri" panose="020F0502020204030204" charset="0"/>
                <a:cs typeface="Calibri" panose="020F0502020204030204" charset="0"/>
                <a:sym typeface="+mn-ea"/>
              </a:rPr>
              <a:t> budget</a:t>
            </a:r>
            <a:endParaRPr lang="fr-FR" altLang="en-US" sz="2400" dirty="0"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xmlns="" id="{E6C6CA9A-2C06-CAB8-AD96-7BD1ADDB1702}"/>
              </a:ext>
            </a:extLst>
          </p:cNvPr>
          <p:cNvSpPr txBox="1">
            <a:spLocks/>
          </p:cNvSpPr>
          <p:nvPr/>
        </p:nvSpPr>
        <p:spPr>
          <a:xfrm>
            <a:off x="369117" y="365125"/>
            <a:ext cx="116942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+mn-lt"/>
              </a:rPr>
              <a:t>Tsetse and trypanosomiasis control and elimination activities undertaken in 2023-2025</a:t>
            </a:r>
            <a:endParaRPr lang="en-US" sz="2800" b="1" dirty="0">
              <a:latin typeface="+mn-lt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/>
          <a:stretch/>
        </p:blipFill>
        <p:spPr>
          <a:xfrm>
            <a:off x="6216243" y="2410530"/>
            <a:ext cx="5755904" cy="422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15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4151" y="658425"/>
            <a:ext cx="10503171" cy="562074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fr-FR" altLang="en-US" sz="2400" b="1" dirty="0" err="1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Implementation</a:t>
            </a:r>
            <a:r>
              <a:rPr lang="fr-FR" altLang="en-US" sz="2400" b="1" dirty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of the national </a:t>
            </a:r>
            <a:r>
              <a:rPr lang="fr-FR" altLang="en-US" sz="2400" b="1" dirty="0" err="1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strategy</a:t>
            </a:r>
            <a:r>
              <a:rPr lang="fr-FR" altLang="en-US" sz="2400" b="1" dirty="0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in the </a:t>
            </a:r>
            <a:r>
              <a:rPr lang="fr-FR" altLang="en-US" sz="2400" b="1" dirty="0" err="1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Leraba</a:t>
            </a:r>
            <a:r>
              <a:rPr lang="fr-FR" altLang="en-US" sz="2400" b="1" dirty="0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province </a:t>
            </a:r>
            <a:endParaRPr lang="fr-FR" altLang="en-US" sz="2400" b="1" dirty="0">
              <a:solidFill>
                <a:schemeClr val="accent2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AA0-6D22-4426-8924-6E1959295465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046899"/>
              </p:ext>
            </p:extLst>
          </p:nvPr>
        </p:nvGraphicFramePr>
        <p:xfrm>
          <a:off x="780916" y="4898722"/>
          <a:ext cx="6340228" cy="1257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9175"/>
                <a:gridCol w="803076"/>
                <a:gridCol w="1260856"/>
                <a:gridCol w="1012081"/>
                <a:gridCol w="1040675"/>
                <a:gridCol w="1184365"/>
              </a:tblGrid>
              <a:tr h="31308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March 2025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June</a:t>
                      </a:r>
                      <a:r>
                        <a:rPr lang="fr-F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2025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1308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 dirty="0" smtClean="0">
                          <a:effectLst/>
                          <a:latin typeface="+mn-lt"/>
                        </a:rPr>
                        <a:t>Nb </a:t>
                      </a:r>
                      <a:r>
                        <a:rPr lang="fr-FR" sz="2000" u="none" strike="noStrike" dirty="0" err="1" smtClean="0">
                          <a:effectLst/>
                          <a:latin typeface="+mn-lt"/>
                        </a:rPr>
                        <a:t>cattle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 dirty="0" err="1" smtClean="0">
                          <a:effectLst/>
                          <a:latin typeface="+mn-lt"/>
                        </a:rPr>
                        <a:t>Prevalence</a:t>
                      </a:r>
                      <a:r>
                        <a:rPr lang="fr-FR" sz="2000" u="none" strike="noStrike" dirty="0" smtClean="0">
                          <a:effectLst/>
                          <a:latin typeface="+mn-lt"/>
                        </a:rPr>
                        <a:t> (%)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 dirty="0" smtClean="0">
                          <a:effectLst/>
                          <a:latin typeface="+mn-lt"/>
                        </a:rPr>
                        <a:t>Nb </a:t>
                      </a:r>
                      <a:r>
                        <a:rPr lang="fr-FR" sz="2000" u="none" strike="noStrike" dirty="0" err="1" smtClean="0">
                          <a:effectLst/>
                          <a:latin typeface="+mn-lt"/>
                        </a:rPr>
                        <a:t>cattle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 dirty="0" err="1" smtClean="0">
                          <a:effectLst/>
                          <a:latin typeface="+mn-lt"/>
                        </a:rPr>
                        <a:t>Prevalence</a:t>
                      </a:r>
                      <a:r>
                        <a:rPr lang="fr-FR" sz="2000" u="none" strike="noStrike" dirty="0" smtClean="0">
                          <a:effectLst/>
                          <a:latin typeface="+mn-lt"/>
                        </a:rPr>
                        <a:t> (%)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85">
                <a:tc vMerge="1">
                  <a:txBody>
                    <a:bodyPr/>
                    <a:lstStyle/>
                    <a:p>
                      <a:pPr algn="l" fontAlgn="b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i="1" u="none" strike="noStrike" dirty="0" smtClean="0">
                          <a:effectLst/>
                          <a:latin typeface="+mn-lt"/>
                        </a:rPr>
                        <a:t>Tc </a:t>
                      </a:r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i="1" u="none" strike="noStrike" dirty="0">
                          <a:effectLst/>
                          <a:latin typeface="+mn-lt"/>
                        </a:rPr>
                        <a:t>Tv</a:t>
                      </a:r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i="1" u="none" strike="noStrike" dirty="0">
                          <a:effectLst/>
                          <a:latin typeface="+mn-lt"/>
                        </a:rPr>
                        <a:t>Tc</a:t>
                      </a:r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i="1" u="none" strike="noStrike" dirty="0">
                          <a:effectLst/>
                          <a:latin typeface="+mn-lt"/>
                        </a:rPr>
                        <a:t>Tv</a:t>
                      </a:r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0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u="none" strike="noStrike" dirty="0">
                          <a:effectLst/>
                          <a:latin typeface="+mn-lt"/>
                        </a:rPr>
                        <a:t>377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8.5</a:t>
                      </a:r>
                      <a:endParaRPr lang="fr-FR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1.1</a:t>
                      </a:r>
                      <a:endParaRPr lang="fr-FR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u="none" strike="noStrike" dirty="0">
                          <a:effectLst/>
                          <a:latin typeface="+mn-lt"/>
                        </a:rPr>
                        <a:t>360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3.1</a:t>
                      </a:r>
                      <a:endParaRPr lang="fr-FR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fr-FR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29953"/>
              </p:ext>
            </p:extLst>
          </p:nvPr>
        </p:nvGraphicFramePr>
        <p:xfrm>
          <a:off x="761612" y="2612689"/>
          <a:ext cx="6344582" cy="1067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2685"/>
                <a:gridCol w="1052928"/>
                <a:gridCol w="1132924"/>
                <a:gridCol w="1105988"/>
                <a:gridCol w="931817"/>
                <a:gridCol w="1158240"/>
              </a:tblGrid>
              <a:tr h="33162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r-F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2025</a:t>
                      </a:r>
                      <a:endParaRPr lang="fr-FR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7" marR="9037" marT="9037" marB="0" anchor="b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  <a:r>
                        <a:rPr lang="fr-FR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2025</a:t>
                      </a: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7" marR="9037" marT="9037" marB="0" anchor="b"/>
                </a:tc>
              </a:tr>
              <a:tr h="38315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trap</a:t>
                      </a:r>
                      <a:endParaRPr lang="fr-FR" sz="2000" b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flies</a:t>
                      </a:r>
                      <a:endParaRPr lang="fr-FR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ADP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Gpg</a:t>
                      </a:r>
                      <a:endParaRPr lang="fr-FR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Nb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trap</a:t>
                      </a:r>
                      <a:endParaRPr lang="fr-FR" sz="2000" b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flies</a:t>
                      </a:r>
                      <a:endParaRPr lang="fr-FR" sz="2000" b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ADP </a:t>
                      </a:r>
                      <a:r>
                        <a:rPr lang="fr-FR" sz="20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Gpg</a:t>
                      </a:r>
                      <a:endParaRPr lang="fr-FR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41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</a:t>
                      </a:r>
                      <a:endParaRPr lang="fr-FR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  <a:endParaRPr lang="fr-FR" sz="20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 smtClean="0">
                          <a:latin typeface="+mn-lt"/>
                        </a:rPr>
                        <a:t>        60</a:t>
                      </a:r>
                      <a:endParaRPr lang="fr-FR" sz="2000" b="0" dirty="0">
                        <a:latin typeface="+mn-lt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</a:t>
                      </a:r>
                      <a:endParaRPr lang="fr-FR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20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</a:t>
                      </a:r>
                      <a:endParaRPr lang="fr-FR" sz="20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37" marR="9037" marT="903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64155" y="1227278"/>
            <a:ext cx="57294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400" b="1" dirty="0" err="1" smtClean="0">
                <a:latin typeface="Arial" panose="020B0604020202020204" pitchFamily="34" charset="0"/>
              </a:rPr>
              <a:t>Leraba</a:t>
            </a:r>
            <a:r>
              <a:rPr lang="fr-FR" altLang="fr-FR" sz="2400" b="1" dirty="0" smtClean="0">
                <a:latin typeface="Arial" panose="020B0604020202020204" pitchFamily="34" charset="0"/>
              </a:rPr>
              <a:t> </a:t>
            </a:r>
            <a:r>
              <a:rPr kumimoji="0" lang="fr-FR" alt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province:</a:t>
            </a: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8 rural </a:t>
            </a:r>
            <a:r>
              <a:rPr kumimoji="0" lang="fr-FR" alt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municipalities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37540" y="1938973"/>
            <a:ext cx="35445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altLang="fr-FR" sz="2400" dirty="0" err="1" smtClean="0">
                <a:latin typeface="Arial" panose="020B0604020202020204" pitchFamily="34" charset="0"/>
              </a:rPr>
              <a:t>Entomological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r>
              <a:rPr lang="fr-FR" altLang="fr-FR" sz="2400" dirty="0" err="1" smtClean="0">
                <a:latin typeface="Arial" panose="020B0604020202020204" pitchFamily="34" charset="0"/>
              </a:rPr>
              <a:t>survey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37540" y="4248130"/>
            <a:ext cx="36134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altLang="fr-FR" sz="2400" dirty="0" err="1" smtClean="0">
                <a:latin typeface="Arial" panose="020B0604020202020204" pitchFamily="34" charset="0"/>
              </a:rPr>
              <a:t>Parasitological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r>
              <a:rPr lang="fr-FR" altLang="fr-FR" sz="2400" dirty="0" err="1" smtClean="0">
                <a:latin typeface="Arial" panose="020B0604020202020204" pitchFamily="34" charset="0"/>
              </a:rPr>
              <a:t>survey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188" y="5032448"/>
            <a:ext cx="3753394" cy="1689027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899829" y="1854522"/>
            <a:ext cx="42528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altLang="fr-FR" sz="2400" dirty="0" smtClean="0">
                <a:latin typeface="Arial" panose="020B0604020202020204" pitchFamily="34" charset="0"/>
              </a:rPr>
              <a:t>Training </a:t>
            </a:r>
            <a:r>
              <a:rPr lang="fr-FR" altLang="fr-FR" sz="2400" dirty="0">
                <a:latin typeface="Arial" panose="020B0604020202020204" pitchFamily="34" charset="0"/>
              </a:rPr>
              <a:t>of </a:t>
            </a:r>
            <a:r>
              <a:rPr lang="fr-FR" altLang="fr-FR" sz="2400" dirty="0" err="1">
                <a:latin typeface="Arial" panose="020B0604020202020204" pitchFamily="34" charset="0"/>
              </a:rPr>
              <a:t>field</a:t>
            </a:r>
            <a:r>
              <a:rPr lang="fr-FR" altLang="fr-FR" sz="2400" dirty="0">
                <a:latin typeface="Arial" panose="020B0604020202020204" pitchFamily="34" charset="0"/>
              </a:rPr>
              <a:t> </a:t>
            </a:r>
            <a:r>
              <a:rPr lang="fr-FR" altLang="fr-FR" sz="2400" dirty="0" err="1" smtClean="0">
                <a:latin typeface="Arial" panose="020B0604020202020204" pitchFamily="34" charset="0"/>
              </a:rPr>
              <a:t>technicians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899829" y="4478962"/>
            <a:ext cx="36311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altLang="fr-FR" sz="2400" dirty="0" err="1" smtClean="0">
                <a:latin typeface="Arial" panose="020B0604020202020204" pitchFamily="34" charset="0"/>
              </a:rPr>
              <a:t>Beneficiary</a:t>
            </a:r>
            <a:r>
              <a:rPr lang="fr-FR" altLang="fr-FR" sz="2400" dirty="0" smtClean="0">
                <a:latin typeface="Arial" panose="020B0604020202020204" pitchFamily="34" charset="0"/>
              </a:rPr>
              <a:t> </a:t>
            </a:r>
            <a:r>
              <a:rPr lang="fr-FR" altLang="fr-FR" sz="2400" dirty="0" err="1">
                <a:latin typeface="Arial" panose="020B0604020202020204" pitchFamily="34" charset="0"/>
              </a:rPr>
              <a:t>awareness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4"/>
          <a:stretch/>
        </p:blipFill>
        <p:spPr>
          <a:xfrm>
            <a:off x="8350852" y="2363542"/>
            <a:ext cx="3002948" cy="19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3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AA0-6D22-4426-8924-6E1959295465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522002"/>
              </p:ext>
            </p:extLst>
          </p:nvPr>
        </p:nvGraphicFramePr>
        <p:xfrm>
          <a:off x="1064155" y="1933701"/>
          <a:ext cx="9438381" cy="353498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01886"/>
                <a:gridCol w="1599951"/>
                <a:gridCol w="1453142"/>
                <a:gridCol w="1216479"/>
                <a:gridCol w="1437308"/>
                <a:gridCol w="2229615"/>
              </a:tblGrid>
              <a:tr h="324000">
                <a:tc>
                  <a:txBody>
                    <a:bodyPr/>
                    <a:lstStyle/>
                    <a:p>
                      <a:pPr algn="l" fontAlgn="b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Entomological</a:t>
                      </a:r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survey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Paragitological</a:t>
                      </a:r>
                      <a:r>
                        <a:rPr lang="fr-F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survey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Locality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u="none" strike="noStrike" dirty="0" smtClean="0">
                          <a:effectLst/>
                          <a:latin typeface="+mn-lt"/>
                        </a:rPr>
                        <a:t>Nb</a:t>
                      </a:r>
                      <a:r>
                        <a:rPr lang="fr-FR" sz="1800" b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trap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u="none" strike="noStrike" kern="1200" dirty="0" smtClean="0">
                          <a:effectLst/>
                          <a:latin typeface="+mn-lt"/>
                        </a:rPr>
                        <a:t>DAP </a:t>
                      </a:r>
                      <a:r>
                        <a:rPr lang="fr-FR" sz="1800" b="0" u="none" strike="noStrike" kern="1200" dirty="0" err="1" smtClean="0">
                          <a:effectLst/>
                          <a:latin typeface="+mn-lt"/>
                        </a:rPr>
                        <a:t>Gpg</a:t>
                      </a:r>
                      <a:endParaRPr lang="fr-FR" sz="1800" b="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Meca</a:t>
                      </a:r>
                      <a:r>
                        <a:rPr lang="fr-FR" sz="1800" b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vect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Sample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u="none" strike="noStrike" dirty="0" smtClean="0">
                          <a:effectLst/>
                          <a:latin typeface="+mn-lt"/>
                        </a:rPr>
                        <a:t>AAT </a:t>
                      </a:r>
                      <a:r>
                        <a:rPr lang="fr-FR" sz="1800" b="0" u="none" strike="noStrike" dirty="0" err="1" smtClean="0">
                          <a:effectLst/>
                          <a:latin typeface="+mn-lt"/>
                        </a:rPr>
                        <a:t>prevalence</a:t>
                      </a:r>
                      <a:r>
                        <a:rPr lang="fr-FR" sz="1800" b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0" u="none" strike="noStrike" dirty="0" smtClean="0">
                          <a:effectLst/>
                          <a:latin typeface="+mn-lt"/>
                        </a:rPr>
                        <a:t>(%)</a:t>
                      </a:r>
                      <a:endParaRPr lang="fr-FR" sz="1800" b="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Banakeledaga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0,8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Saaba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0,3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20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Loumbila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0,4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20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5,0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Zagtouli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0,1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2,5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Koubri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0,0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41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2,4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Komsilga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7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0,0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30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err="1" smtClean="0">
                          <a:effectLst/>
                          <a:latin typeface="+mn-lt"/>
                        </a:rPr>
                        <a:t>Samendeni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>
                          <a:effectLst/>
                          <a:latin typeface="+mn-lt"/>
                        </a:rPr>
                        <a:t>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dirty="0" smtClean="0">
                          <a:effectLst/>
                          <a:latin typeface="+mn-lt"/>
                        </a:rPr>
                        <a:t>0,0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none" strike="noStrike" kern="1200" dirty="0">
                          <a:effectLst/>
                          <a:latin typeface="+mn-lt"/>
                        </a:rPr>
                        <a:t>0,8</a:t>
                      </a:r>
                      <a:endParaRPr lang="fr-FR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u="none" strike="noStrike" dirty="0" smtClean="0">
                          <a:effectLst/>
                          <a:latin typeface="+mn-lt"/>
                        </a:rPr>
                        <a:t>Total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  <a:latin typeface="+mn-lt"/>
                        </a:rPr>
                        <a:t>41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  <a:latin typeface="+mn-lt"/>
                        </a:rPr>
                        <a:t>0,01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800" b="1" u="none" strike="noStrike" kern="1200" dirty="0">
                          <a:effectLst/>
                          <a:latin typeface="+mn-lt"/>
                        </a:rPr>
                        <a:t>0,4</a:t>
                      </a:r>
                      <a:endParaRPr lang="fr-FR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  <a:latin typeface="+mn-lt"/>
                        </a:rPr>
                        <a:t>151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  <a:latin typeface="+mn-lt"/>
                        </a:rPr>
                        <a:t>2,0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49325" y="420450"/>
            <a:ext cx="10503171" cy="562074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fr-FR" altLang="en-US" sz="2400" b="1" dirty="0" err="1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Implementation</a:t>
            </a:r>
            <a:r>
              <a:rPr lang="fr-FR" altLang="en-US" sz="2400" b="1" dirty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of the national </a:t>
            </a:r>
            <a:r>
              <a:rPr lang="fr-FR" altLang="en-US" sz="2400" b="1" dirty="0" err="1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strategy</a:t>
            </a:r>
            <a:r>
              <a:rPr lang="fr-FR" altLang="en-US" sz="2400" b="1" dirty="0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in the </a:t>
            </a:r>
            <a:r>
              <a:rPr lang="fr-FR" altLang="en-US" sz="2400" b="1" dirty="0" err="1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Leraba</a:t>
            </a:r>
            <a:r>
              <a:rPr lang="fr-FR" altLang="en-US" sz="2400" b="1" dirty="0" smtClean="0">
                <a:solidFill>
                  <a:schemeClr val="accent2"/>
                </a:solidFill>
                <a:latin typeface="Calibri" panose="020F0502020204030204" charset="0"/>
                <a:cs typeface="Calibri" panose="020F0502020204030204" charset="0"/>
              </a:rPr>
              <a:t> province </a:t>
            </a:r>
            <a:endParaRPr lang="fr-FR" altLang="en-US" sz="2400" b="1" dirty="0">
              <a:solidFill>
                <a:schemeClr val="accent2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64155" y="1227278"/>
            <a:ext cx="81292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2400" b="1" dirty="0" err="1" smtClean="0">
                <a:latin typeface="Arial" panose="020B0604020202020204" pitchFamily="34" charset="0"/>
              </a:rPr>
              <a:t>Kadiogo</a:t>
            </a:r>
            <a:r>
              <a:rPr lang="fr-FR" altLang="fr-FR" sz="2400" b="1" dirty="0" smtClean="0">
                <a:latin typeface="Arial" panose="020B0604020202020204" pitchFamily="34" charset="0"/>
              </a:rPr>
              <a:t> </a:t>
            </a:r>
            <a:r>
              <a:rPr kumimoji="0" lang="fr-FR" alt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province:</a:t>
            </a: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FR" sz="2400" dirty="0"/>
              <a:t>FASO </a:t>
            </a:r>
            <a:r>
              <a:rPr lang="fr-FR" sz="2400" dirty="0" err="1"/>
              <a:t>Kosam</a:t>
            </a:r>
            <a:r>
              <a:rPr lang="fr-FR" sz="2400" dirty="0"/>
              <a:t> </a:t>
            </a:r>
            <a:r>
              <a:rPr lang="fr-FR" sz="2400" dirty="0" err="1"/>
              <a:t>dairy</a:t>
            </a:r>
            <a:r>
              <a:rPr lang="fr-FR" sz="2400" dirty="0"/>
              <a:t> </a:t>
            </a:r>
            <a:r>
              <a:rPr lang="fr-FR" sz="2400" dirty="0" err="1" smtClean="0"/>
              <a:t>farms</a:t>
            </a:r>
            <a:r>
              <a:rPr lang="fr-FR" sz="2400" dirty="0" smtClean="0"/>
              <a:t>, </a:t>
            </a:r>
            <a:r>
              <a:rPr lang="fr-FR" dirty="0" smtClean="0"/>
              <a:t>July – August 2025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9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8AA0-6D22-4426-8924-6E195929546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83435" y="1807129"/>
            <a:ext cx="9217603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  <a:latin typeface="+mn-lt"/>
              </a:rPr>
              <a:t>Technical support to the </a:t>
            </a:r>
            <a:r>
              <a:rPr lang="en-US" sz="2800" b="1" dirty="0" smtClean="0">
                <a:solidFill>
                  <a:schemeClr val="accent2"/>
                </a:solidFill>
                <a:latin typeface="+mn-lt"/>
              </a:rPr>
              <a:t>Minister of Human Health</a:t>
            </a:r>
            <a:endParaRPr lang="fr-FR" sz="28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58580" y="2522032"/>
            <a:ext cx="9645445" cy="233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Development of the dossier for eliminating </a:t>
            </a:r>
            <a:r>
              <a:rPr lang="en-US" sz="2400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HAT </a:t>
            </a:r>
            <a:r>
              <a:rPr lang="en-US" sz="2400" dirty="0" err="1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gambiense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as a public health problem in Burkina </a:t>
            </a:r>
            <a:r>
              <a:rPr lang="en-US" sz="2400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Faso</a:t>
            </a:r>
          </a:p>
          <a:p>
            <a:pPr marL="28575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Development of the dossier for verification of the cessation of transmission </a:t>
            </a:r>
            <a:r>
              <a:rPr lang="en-US" sz="2400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of HAT in 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Burkina Faso</a:t>
            </a:r>
            <a:endParaRPr lang="en-US" sz="2400" dirty="0" smtClean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fr-FR" sz="1400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</p:txBody>
      </p:sp>
      <p:pic>
        <p:nvPicPr>
          <p:cNvPr id="5" name="Picture 2" descr="Peut être une image de 13 personnes, personnes qui étudient, table et tex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23" y="4427629"/>
            <a:ext cx="3727077" cy="248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E6C6CA9A-2C06-CAB8-AD96-7BD1ADDB1702}"/>
              </a:ext>
            </a:extLst>
          </p:cNvPr>
          <p:cNvSpPr txBox="1">
            <a:spLocks/>
          </p:cNvSpPr>
          <p:nvPr/>
        </p:nvSpPr>
        <p:spPr>
          <a:xfrm>
            <a:off x="369117" y="365125"/>
            <a:ext cx="116942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+mn-lt"/>
              </a:rPr>
              <a:t>Tsetse and trypanosomiasis control and elimination activities undertaken in 2023-2025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355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051E966-9056-5B8B-5340-EF5306160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E6C6CA9A-2C06-CAB8-AD96-7BD1ADDB1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Collaborations and partnerships for T&amp;T control  and elimination activities undertaken in 2023-2025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DBA68A49-1BD6-6CE8-2147-B097BFC52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2"/>
                </a:solidFill>
              </a:rPr>
              <a:t> Partners/stakeholders </a:t>
            </a:r>
            <a:r>
              <a:rPr lang="en-US" dirty="0">
                <a:solidFill>
                  <a:schemeClr val="accent2"/>
                </a:solidFill>
              </a:rPr>
              <a:t>and activities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IAEA: training / control and tsetse rearing material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Project COMBAT: field data collection and strategy development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 FAO: technical support on Atlas and PCP mapping development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 CIRDES: technical </a:t>
            </a:r>
            <a:r>
              <a:rPr lang="en-US" dirty="0" smtClean="0"/>
              <a:t>support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Decentralized </a:t>
            </a:r>
            <a:r>
              <a:rPr lang="en-US" dirty="0"/>
              <a:t>technical services:  support for parasitological and entomological surveys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/>
              <a:t>Beneficiaries</a:t>
            </a:r>
            <a:r>
              <a:rPr lang="en-US" dirty="0"/>
              <a:t>: for deploying screens and spraying insecticide </a:t>
            </a:r>
            <a:endParaRPr lang="en-US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Crossborder</a:t>
            </a:r>
            <a:r>
              <a:rPr lang="en-US" dirty="0" smtClean="0">
                <a:solidFill>
                  <a:schemeClr val="accent2"/>
                </a:solidFill>
              </a:rPr>
              <a:t>/regional activities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Support of Senegal eradication project in sterile males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/>
              <a:t>J</a:t>
            </a:r>
            <a:r>
              <a:rPr lang="en-US" dirty="0" smtClean="0"/>
              <a:t>oint FAO/IAEA – RAF5087</a:t>
            </a:r>
            <a:r>
              <a:rPr lang="en-US" dirty="0"/>
              <a:t>: regional capacity building in terms of human and material </a:t>
            </a:r>
            <a:r>
              <a:rPr lang="en-US" dirty="0" smtClean="0"/>
              <a:t>resources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769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2772</TotalTime>
  <Words>699</Words>
  <Application>Microsoft Office PowerPoint</Application>
  <PresentationFormat>Grand écran</PresentationFormat>
  <Paragraphs>162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Wingdings</vt:lpstr>
      <vt:lpstr>Office Theme</vt:lpstr>
      <vt:lpstr>TSETSE AND TRYPANOSOMOSIS CONTROL ACTIVITIES IN BURKINA FASO  2023 - 2025</vt:lpstr>
      <vt:lpstr>Current Tsetse and Trypanosomiasis (T&amp;T) situation</vt:lpstr>
      <vt:lpstr>Current Tsetse and Trypanosomiasis (T&amp;T) situation</vt:lpstr>
      <vt:lpstr>Tsetse and trypanosomiasis control and elimination activities undertaken in 2023-2025</vt:lpstr>
      <vt:lpstr>Mobilization of financial ressources  Development of 2 proposal projects:   - AIEA (2026-2029), extra budget  - FAO national, TCP (2026-2028)</vt:lpstr>
      <vt:lpstr>Implementation of the national strategy in the Leraba province </vt:lpstr>
      <vt:lpstr>Implementation of the national strategy in the Leraba province </vt:lpstr>
      <vt:lpstr>Présentation PowerPoint</vt:lpstr>
      <vt:lpstr>Collaborations and partnerships for T&amp;T control  and elimination activities undertaken in 2023-2025</vt:lpstr>
      <vt:lpstr>Challenges and how they are being resolved</vt:lpstr>
      <vt:lpstr>Way forward and planned T&amp;T control and elimination activities for 2025-2027 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Fahim Kremeier</dc:creator>
  <cp:lastModifiedBy>Soumaïla</cp:lastModifiedBy>
  <cp:revision>113</cp:revision>
  <dcterms:created xsi:type="dcterms:W3CDTF">2023-04-13T10:27:37Z</dcterms:created>
  <dcterms:modified xsi:type="dcterms:W3CDTF">2025-09-15T09:55:43Z</dcterms:modified>
</cp:coreProperties>
</file>