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48" r:id="rId1"/>
    <p:sldMasterId id="2147483660" r:id="rId2"/>
    <p:sldMasterId id="2147483667" r:id="rId3"/>
  </p:sldMasterIdLst>
  <p:notesMasterIdLst>
    <p:notesMasterId r:id="rId13"/>
  </p:notesMasterIdLst>
  <p:sldIdLst>
    <p:sldId id="256" r:id="rId4"/>
    <p:sldId id="376" r:id="rId5"/>
    <p:sldId id="406" r:id="rId6"/>
    <p:sldId id="407" r:id="rId7"/>
    <p:sldId id="404" r:id="rId8"/>
    <p:sldId id="408" r:id="rId9"/>
    <p:sldId id="405" r:id="rId10"/>
    <p:sldId id="409" r:id="rId11"/>
    <p:sldId id="27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mplice Nouala" initials="SN"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2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7-08-14T18:13:04.205" idx="1">
    <p:pos x="2422" y="106"/>
    <p:text>you need a slide on conclusion with key messages, lessons leanrt and next steps</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E7EF7A-6048-4299-BD28-1FE57409C0EB}" type="datetimeFigureOut">
              <a:rPr lang="en-US" smtClean="0"/>
              <a:t>4/27/2022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4D3889-C33C-4ABD-9640-A5FF483BC4C2}" type="slidenum">
              <a:rPr lang="en-US" smtClean="0"/>
              <a:t>‹#›</a:t>
            </a:fld>
            <a:endParaRPr lang="en-US"/>
          </a:p>
        </p:txBody>
      </p:sp>
    </p:spTree>
    <p:extLst>
      <p:ext uri="{BB962C8B-B14F-4D97-AF65-F5344CB8AC3E}">
        <p14:creationId xmlns:p14="http://schemas.microsoft.com/office/powerpoint/2010/main" val="375999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09" indent="-285734" eaLnBrk="0" hangingPunct="0">
              <a:spcBef>
                <a:spcPct val="30000"/>
              </a:spcBef>
              <a:defRPr sz="1200">
                <a:solidFill>
                  <a:schemeClr val="tx1"/>
                </a:solidFill>
                <a:latin typeface="Calibri" pitchFamily="34" charset="0"/>
              </a:defRPr>
            </a:lvl2pPr>
            <a:lvl3pPr marL="1142937" indent="-228587" eaLnBrk="0" hangingPunct="0">
              <a:spcBef>
                <a:spcPct val="30000"/>
              </a:spcBef>
              <a:defRPr sz="1200">
                <a:solidFill>
                  <a:schemeClr val="tx1"/>
                </a:solidFill>
                <a:latin typeface="Calibri" pitchFamily="34" charset="0"/>
              </a:defRPr>
            </a:lvl3pPr>
            <a:lvl4pPr marL="1600112" indent="-228587" eaLnBrk="0" hangingPunct="0">
              <a:spcBef>
                <a:spcPct val="30000"/>
              </a:spcBef>
              <a:defRPr sz="1200">
                <a:solidFill>
                  <a:schemeClr val="tx1"/>
                </a:solidFill>
                <a:latin typeface="Calibri" pitchFamily="34" charset="0"/>
              </a:defRPr>
            </a:lvl4pPr>
            <a:lvl5pPr marL="2057287" indent="-228587" eaLnBrk="0" hangingPunct="0">
              <a:spcBef>
                <a:spcPct val="30000"/>
              </a:spcBef>
              <a:defRPr sz="1200">
                <a:solidFill>
                  <a:schemeClr val="tx1"/>
                </a:solidFill>
                <a:latin typeface="Calibri" pitchFamily="34" charset="0"/>
              </a:defRPr>
            </a:lvl5pPr>
            <a:lvl6pPr marL="2514461" indent="-228587" eaLnBrk="0" fontAlgn="base" hangingPunct="0">
              <a:spcBef>
                <a:spcPct val="30000"/>
              </a:spcBef>
              <a:spcAft>
                <a:spcPct val="0"/>
              </a:spcAft>
              <a:defRPr sz="1200">
                <a:solidFill>
                  <a:schemeClr val="tx1"/>
                </a:solidFill>
                <a:latin typeface="Calibri" pitchFamily="34" charset="0"/>
              </a:defRPr>
            </a:lvl6pPr>
            <a:lvl7pPr marL="2971635" indent="-228587" eaLnBrk="0" fontAlgn="base" hangingPunct="0">
              <a:spcBef>
                <a:spcPct val="30000"/>
              </a:spcBef>
              <a:spcAft>
                <a:spcPct val="0"/>
              </a:spcAft>
              <a:defRPr sz="1200">
                <a:solidFill>
                  <a:schemeClr val="tx1"/>
                </a:solidFill>
                <a:latin typeface="Calibri" pitchFamily="34" charset="0"/>
              </a:defRPr>
            </a:lvl7pPr>
            <a:lvl8pPr marL="3428810" indent="-228587" eaLnBrk="0" fontAlgn="base" hangingPunct="0">
              <a:spcBef>
                <a:spcPct val="30000"/>
              </a:spcBef>
              <a:spcAft>
                <a:spcPct val="0"/>
              </a:spcAft>
              <a:defRPr sz="1200">
                <a:solidFill>
                  <a:schemeClr val="tx1"/>
                </a:solidFill>
                <a:latin typeface="Calibri" pitchFamily="34" charset="0"/>
              </a:defRPr>
            </a:lvl8pPr>
            <a:lvl9pPr marL="3885985" indent="-22858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DBBD689-0537-449D-A24C-7F0D0C682F17}" type="slidenum">
              <a:rPr lang="en-US" altLang="en-US" smtClean="0">
                <a:solidFill>
                  <a:srgbClr val="000000"/>
                </a:solidFill>
                <a:latin typeface="Arial" pitchFamily="34" charset="0"/>
                <a:cs typeface="Arial" pitchFamily="34" charset="0"/>
              </a:rPr>
              <a:pPr eaLnBrk="1" hangingPunct="1">
                <a:spcBef>
                  <a:spcPct val="0"/>
                </a:spcBef>
              </a:pPr>
              <a:t>9</a:t>
            </a:fld>
            <a:endParaRPr lang="en-US" altLang="en-US">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457910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2.xml"/><Relationship Id="rId1" Type="http://schemas.openxmlformats.org/officeDocument/2006/relationships/vmlDrawing" Target="../drawings/vmlDrawing1.v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650FDAC-5FF9-40E8-8507-E4B661B0DB3D}" type="datetimeFigureOut">
              <a:rPr lang="en-US" smtClean="0"/>
              <a:t>4/27/2022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9C5BC2-1FF4-42A8-A9BB-BEA175CC934C}" type="slidenum">
              <a:rPr lang="en-US" smtClean="0"/>
              <a:t>‹#›</a:t>
            </a:fld>
            <a:endParaRPr lang="en-US"/>
          </a:p>
        </p:txBody>
      </p:sp>
    </p:spTree>
    <p:extLst>
      <p:ext uri="{BB962C8B-B14F-4D97-AF65-F5344CB8AC3E}">
        <p14:creationId xmlns:p14="http://schemas.microsoft.com/office/powerpoint/2010/main" val="3953382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50FDAC-5FF9-40E8-8507-E4B661B0DB3D}" type="datetimeFigureOut">
              <a:rPr lang="en-US" smtClean="0"/>
              <a:t>4/27/2022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9C5BC2-1FF4-42A8-A9BB-BEA175CC934C}" type="slidenum">
              <a:rPr lang="en-US" smtClean="0"/>
              <a:t>‹#›</a:t>
            </a:fld>
            <a:endParaRPr lang="en-US"/>
          </a:p>
        </p:txBody>
      </p:sp>
    </p:spTree>
    <p:extLst>
      <p:ext uri="{BB962C8B-B14F-4D97-AF65-F5344CB8AC3E}">
        <p14:creationId xmlns:p14="http://schemas.microsoft.com/office/powerpoint/2010/main" val="2515479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50FDAC-5FF9-40E8-8507-E4B661B0DB3D}" type="datetimeFigureOut">
              <a:rPr lang="en-US" smtClean="0"/>
              <a:t>4/27/2022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9C5BC2-1FF4-42A8-A9BB-BEA175CC934C}" type="slidenum">
              <a:rPr lang="en-US" smtClean="0"/>
              <a:t>‹#›</a:t>
            </a:fld>
            <a:endParaRPr lang="en-US"/>
          </a:p>
        </p:txBody>
      </p:sp>
    </p:spTree>
    <p:extLst>
      <p:ext uri="{BB962C8B-B14F-4D97-AF65-F5344CB8AC3E}">
        <p14:creationId xmlns:p14="http://schemas.microsoft.com/office/powerpoint/2010/main" val="39087656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Rectangle 2"/>
          <p:cNvSpPr>
            <a:spLocks noChangeArrowheads="1"/>
          </p:cNvSpPr>
          <p:nvPr/>
        </p:nvSpPr>
        <p:spPr bwMode="auto">
          <a:xfrm>
            <a:off x="152400" y="1752600"/>
            <a:ext cx="8991600" cy="5105400"/>
          </a:xfrm>
          <a:prstGeom prst="rect">
            <a:avLst/>
          </a:prstGeom>
          <a:solidFill>
            <a:srgbClr val="FFFFFF"/>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sp>
        <p:nvSpPr>
          <p:cNvPr id="4" name="Rectangle 4"/>
          <p:cNvSpPr>
            <a:spLocks noChangeArrowheads="1"/>
          </p:cNvSpPr>
          <p:nvPr/>
        </p:nvSpPr>
        <p:spPr bwMode="auto">
          <a:xfrm>
            <a:off x="0" y="1752600"/>
            <a:ext cx="9144000" cy="304800"/>
          </a:xfrm>
          <a:prstGeom prst="rect">
            <a:avLst/>
          </a:prstGeom>
          <a:solidFill>
            <a:srgbClr val="007C30"/>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sp>
        <p:nvSpPr>
          <p:cNvPr id="5" name="Rectangle 5"/>
          <p:cNvSpPr>
            <a:spLocks noChangeArrowheads="1"/>
          </p:cNvSpPr>
          <p:nvPr/>
        </p:nvSpPr>
        <p:spPr bwMode="auto">
          <a:xfrm>
            <a:off x="0" y="2057400"/>
            <a:ext cx="152400" cy="4800600"/>
          </a:xfrm>
          <a:prstGeom prst="rect">
            <a:avLst/>
          </a:prstGeom>
          <a:solidFill>
            <a:srgbClr val="A28B59"/>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sp>
        <p:nvSpPr>
          <p:cNvPr id="6" name="Text Box 7"/>
          <p:cNvSpPr txBox="1">
            <a:spLocks noChangeArrowheads="1"/>
          </p:cNvSpPr>
          <p:nvPr/>
        </p:nvSpPr>
        <p:spPr bwMode="auto">
          <a:xfrm>
            <a:off x="5394325" y="365125"/>
            <a:ext cx="2530475" cy="336550"/>
          </a:xfrm>
          <a:prstGeom prst="rect">
            <a:avLst/>
          </a:prstGeom>
          <a:noFill/>
          <a:ln w="9525">
            <a:noFill/>
            <a:miter lim="800000"/>
            <a:headEnd/>
            <a:tailEnd/>
          </a:ln>
          <a:effectLst/>
        </p:spPr>
        <p:txBody>
          <a:bodyPr>
            <a:spAutoFit/>
          </a:bodyPr>
          <a:lstStyle/>
          <a:p>
            <a:pPr eaLnBrk="0" fontAlgn="base" hangingPunct="0">
              <a:spcBef>
                <a:spcPct val="0"/>
              </a:spcBef>
              <a:spcAft>
                <a:spcPct val="0"/>
              </a:spcAft>
              <a:defRPr/>
            </a:pPr>
            <a:endParaRPr lang="en-US" sz="1600" b="1" dirty="0">
              <a:solidFill>
                <a:srgbClr val="000000"/>
              </a:solidFill>
            </a:endParaRPr>
          </a:p>
        </p:txBody>
      </p:sp>
      <p:graphicFrame>
        <p:nvGraphicFramePr>
          <p:cNvPr id="7" name="Base" hidden="1"/>
          <p:cNvGraphicFramePr>
            <a:graphicFrameLocks/>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1344" r:id="rId3" imgW="0" imgH="0" progId="PowerPoint.Show.8">
                  <p:embed/>
                </p:oleObj>
              </mc:Choice>
              <mc:Fallback>
                <p:oleObj r:id="rId3" imgW="0" imgH="0" progId="PowerPoint.Show.8">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8" name="Picture 4" descr="D:\AU\Resources\Graphics\Logo\AU Logo_JPEG.jpg"/>
          <p:cNvPicPr>
            <a:picLocks noChangeAspect="1" noChangeArrowheads="1"/>
          </p:cNvPicPr>
          <p:nvPr/>
        </p:nvPicPr>
        <p:blipFill>
          <a:blip r:embed="rId4"/>
          <a:srcRect/>
          <a:stretch>
            <a:fillRect/>
          </a:stretch>
        </p:blipFill>
        <p:spPr bwMode="auto">
          <a:xfrm>
            <a:off x="214313" y="246063"/>
            <a:ext cx="1373187" cy="1225550"/>
          </a:xfrm>
          <a:prstGeom prst="rect">
            <a:avLst/>
          </a:prstGeom>
          <a:noFill/>
          <a:ln w="9525">
            <a:noFill/>
            <a:miter lim="800000"/>
            <a:headEnd/>
            <a:tailEnd/>
          </a:ln>
        </p:spPr>
      </p:pic>
      <p:sp>
        <p:nvSpPr>
          <p:cNvPr id="9" name="Rectangle 2"/>
          <p:cNvSpPr txBox="1">
            <a:spLocks noChangeArrowheads="1"/>
          </p:cNvSpPr>
          <p:nvPr/>
        </p:nvSpPr>
        <p:spPr bwMode="auto">
          <a:xfrm>
            <a:off x="1828800" y="457200"/>
            <a:ext cx="6934200" cy="838200"/>
          </a:xfrm>
          <a:prstGeom prst="rect">
            <a:avLst/>
          </a:prstGeom>
          <a:noFill/>
          <a:ln w="9525">
            <a:noFill/>
            <a:miter lim="800000"/>
            <a:headEnd/>
            <a:tailEnd/>
          </a:ln>
        </p:spPr>
        <p:txBody>
          <a:bodyPr/>
          <a:lstStyle/>
          <a:p>
            <a:pPr eaLnBrk="0" fontAlgn="base" hangingPunct="0">
              <a:spcBef>
                <a:spcPct val="0"/>
              </a:spcBef>
              <a:spcAft>
                <a:spcPct val="0"/>
              </a:spcAft>
              <a:defRPr/>
            </a:pPr>
            <a:r>
              <a:rPr lang="en-US" sz="1600" b="1" kern="0" dirty="0">
                <a:solidFill>
                  <a:srgbClr val="007C30"/>
                </a:solidFill>
                <a:latin typeface="Gill Sans MT" pitchFamily="34" charset="0"/>
              </a:rPr>
              <a:t>African Union</a:t>
            </a:r>
            <a:endParaRPr lang="en-US" b="1" kern="0" dirty="0">
              <a:solidFill>
                <a:srgbClr val="007C30"/>
              </a:solidFill>
              <a:latin typeface="Gill Sans MT" pitchFamily="34" charset="0"/>
            </a:endParaRPr>
          </a:p>
          <a:p>
            <a:pPr eaLnBrk="0" fontAlgn="base" hangingPunct="0">
              <a:spcBef>
                <a:spcPct val="0"/>
              </a:spcBef>
              <a:spcAft>
                <a:spcPct val="0"/>
              </a:spcAft>
              <a:defRPr/>
            </a:pPr>
            <a:r>
              <a:rPr lang="en-US" sz="2600" b="1" kern="0" dirty="0">
                <a:solidFill>
                  <a:srgbClr val="A28B59"/>
                </a:solidFill>
                <a:latin typeface="Gill Sans MT" pitchFamily="34" charset="0"/>
              </a:rPr>
              <a:t>Interafrican Bureau for Animal Resources</a:t>
            </a:r>
          </a:p>
        </p:txBody>
      </p:sp>
      <p:sp>
        <p:nvSpPr>
          <p:cNvPr id="10" name="TextBox 9"/>
          <p:cNvSpPr txBox="1"/>
          <p:nvPr/>
        </p:nvSpPr>
        <p:spPr>
          <a:xfrm>
            <a:off x="3786188" y="6437313"/>
            <a:ext cx="1500187" cy="277812"/>
          </a:xfrm>
          <a:prstGeom prst="rect">
            <a:avLst/>
          </a:prstGeom>
          <a:noFill/>
        </p:spPr>
        <p:txBody>
          <a:bodyPr>
            <a:spAutoFit/>
          </a:bodyPr>
          <a:lstStyle/>
          <a:p>
            <a:pPr algn="ctr" fontAlgn="base">
              <a:spcBef>
                <a:spcPct val="0"/>
              </a:spcBef>
              <a:spcAft>
                <a:spcPct val="0"/>
              </a:spcAft>
              <a:defRPr/>
            </a:pPr>
            <a:r>
              <a:rPr lang="en-US" sz="1200" b="1" dirty="0">
                <a:solidFill>
                  <a:srgbClr val="007C30"/>
                </a:solidFill>
                <a:latin typeface="Gill Sans MT" pitchFamily="34" charset="0"/>
              </a:rPr>
              <a:t>www.au-ibar.org</a:t>
            </a:r>
          </a:p>
        </p:txBody>
      </p:sp>
      <p:sp>
        <p:nvSpPr>
          <p:cNvPr id="73731" name="Rectangle 3"/>
          <p:cNvSpPr>
            <a:spLocks noGrp="1" noChangeArrowheads="1"/>
          </p:cNvSpPr>
          <p:nvPr>
            <p:ph type="ctrTitle"/>
          </p:nvPr>
        </p:nvSpPr>
        <p:spPr>
          <a:xfrm>
            <a:off x="533400" y="3124200"/>
            <a:ext cx="8196263" cy="2692400"/>
          </a:xfrm>
        </p:spPr>
        <p:txBody>
          <a:bodyPr/>
          <a:lstStyle>
            <a:lvl1pPr algn="ctr">
              <a:defRPr sz="5400">
                <a:solidFill>
                  <a:srgbClr val="007C30"/>
                </a:solidFill>
                <a:latin typeface="Gill Sans MT"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25999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4" descr="D:\AU\Resources\Graphics\Logo\AU Logo_JPEG.jpg"/>
          <p:cNvPicPr>
            <a:picLocks noChangeAspect="1" noChangeArrowheads="1"/>
          </p:cNvPicPr>
          <p:nvPr/>
        </p:nvPicPr>
        <p:blipFill>
          <a:blip r:embed="rId2"/>
          <a:srcRect/>
          <a:stretch>
            <a:fillRect/>
          </a:stretch>
        </p:blipFill>
        <p:spPr bwMode="auto">
          <a:xfrm>
            <a:off x="214313" y="285750"/>
            <a:ext cx="801687" cy="715963"/>
          </a:xfrm>
          <a:prstGeom prst="rect">
            <a:avLst/>
          </a:prstGeom>
          <a:noFill/>
          <a:ln w="9525">
            <a:noFill/>
            <a:miter lim="800000"/>
            <a:headEnd/>
            <a:tailEnd/>
          </a:ln>
        </p:spPr>
      </p:pic>
      <p:sp>
        <p:nvSpPr>
          <p:cNvPr id="5" name="TextBox 4"/>
          <p:cNvSpPr txBox="1"/>
          <p:nvPr/>
        </p:nvSpPr>
        <p:spPr>
          <a:xfrm>
            <a:off x="3929063" y="6286500"/>
            <a:ext cx="1500187" cy="277813"/>
          </a:xfrm>
          <a:prstGeom prst="rect">
            <a:avLst/>
          </a:prstGeom>
          <a:noFill/>
        </p:spPr>
        <p:txBody>
          <a:bodyPr>
            <a:spAutoFit/>
          </a:bodyPr>
          <a:lstStyle/>
          <a:p>
            <a:pPr algn="ctr" fontAlgn="base">
              <a:spcBef>
                <a:spcPct val="0"/>
              </a:spcBef>
              <a:spcAft>
                <a:spcPct val="0"/>
              </a:spcAft>
              <a:defRPr/>
            </a:pPr>
            <a:r>
              <a:rPr lang="en-US" sz="1200" b="1" dirty="0">
                <a:solidFill>
                  <a:srgbClr val="007C30"/>
                </a:solidFill>
                <a:latin typeface="Gill Sans MT" pitchFamily="34" charset="0"/>
              </a:rPr>
              <a:t>www.au-ibar.org</a:t>
            </a:r>
          </a:p>
        </p:txBody>
      </p:sp>
      <p:sp>
        <p:nvSpPr>
          <p:cNvPr id="3" name="Content Placeholder 2"/>
          <p:cNvSpPr>
            <a:spLocks noGrp="1"/>
          </p:cNvSpPr>
          <p:nvPr>
            <p:ph idx="1"/>
          </p:nvPr>
        </p:nvSpPr>
        <p:spPr/>
        <p:txBody>
          <a:bodyPr/>
          <a:lstStyle>
            <a:lvl1pPr>
              <a:defRPr>
                <a:latin typeface="Gill Sans MT" pitchFamily="34" charset="0"/>
              </a:defRPr>
            </a:lvl1pPr>
            <a:lvl2pPr>
              <a:defRPr>
                <a:latin typeface="Gill Sans MT" pitchFamily="34" charset="0"/>
              </a:defRPr>
            </a:lvl2pPr>
            <a:lvl3pPr>
              <a:defRPr>
                <a:latin typeface="Gill Sans MT" pitchFamily="34" charset="0"/>
              </a:defRPr>
            </a:lvl3pPr>
            <a:lvl4pPr>
              <a:defRPr>
                <a:latin typeface="Gill Sans MT" pitchFamily="34" charset="0"/>
              </a:defRPr>
            </a:lvl4pPr>
            <a:lvl5pPr>
              <a:defRPr>
                <a:latin typeface="Gill Sans MT"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
          <p:cNvSpPr>
            <a:spLocks noGrp="1"/>
          </p:cNvSpPr>
          <p:nvPr>
            <p:ph type="title"/>
          </p:nvPr>
        </p:nvSpPr>
        <p:spPr>
          <a:xfrm>
            <a:off x="1068442" y="304800"/>
            <a:ext cx="7718400" cy="609600"/>
          </a:xfrm>
        </p:spPr>
        <p:txBody>
          <a:bodyPr/>
          <a:lstStyle>
            <a:lvl1pPr>
              <a:defRPr>
                <a:latin typeface="Gill Sans MT" pitchFamily="34" charset="0"/>
              </a:defRPr>
            </a:lvl1pPr>
          </a:lstStyle>
          <a:p>
            <a:r>
              <a:rPr lang="en-US"/>
              <a:t>Click to edit Master title style</a:t>
            </a:r>
            <a:endParaRPr lang="en-US" dirty="0"/>
          </a:p>
        </p:txBody>
      </p:sp>
      <p:sp>
        <p:nvSpPr>
          <p:cNvPr id="6" name="Rectangle 5"/>
          <p:cNvSpPr>
            <a:spLocks noGrp="1" noChangeArrowheads="1"/>
          </p:cNvSpPr>
          <p:nvPr>
            <p:ph type="ftr" sz="quarter" idx="10"/>
          </p:nvPr>
        </p:nvSpPr>
        <p:spPr/>
        <p:txBody>
          <a:bodyPr/>
          <a:lstStyle>
            <a:lvl1pPr>
              <a:defRPr/>
            </a:lvl1pPr>
          </a:lstStyle>
          <a:p>
            <a:pPr>
              <a:defRPr/>
            </a:pPr>
            <a:endParaRPr lang="en-US" dirty="0"/>
          </a:p>
        </p:txBody>
      </p:sp>
      <p:sp>
        <p:nvSpPr>
          <p:cNvPr id="7" name="Rectangle 6"/>
          <p:cNvSpPr>
            <a:spLocks noGrp="1" noChangeArrowheads="1"/>
          </p:cNvSpPr>
          <p:nvPr>
            <p:ph type="sldNum" sz="quarter" idx="11"/>
          </p:nvPr>
        </p:nvSpPr>
        <p:spPr/>
        <p:txBody>
          <a:bodyPr/>
          <a:lstStyle>
            <a:lvl1pPr>
              <a:defRPr/>
            </a:lvl1pPr>
          </a:lstStyle>
          <a:p>
            <a:pPr>
              <a:defRPr/>
            </a:pPr>
            <a:fld id="{8A5976A2-AA7A-4A9C-B4D9-45407AF26632}" type="slidenum">
              <a:rPr lang="en-US"/>
              <a:pPr>
                <a:defRPr/>
              </a:pPr>
              <a:t>‹#›</a:t>
            </a:fld>
            <a:endParaRPr lang="en-US" dirty="0"/>
          </a:p>
        </p:txBody>
      </p:sp>
    </p:spTree>
    <p:extLst>
      <p:ext uri="{BB962C8B-B14F-4D97-AF65-F5344CB8AC3E}">
        <p14:creationId xmlns:p14="http://schemas.microsoft.com/office/powerpoint/2010/main" val="546895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itchFamily="34" charset="0"/>
              </a:defRPr>
            </a:lvl1pPr>
          </a:lstStyle>
          <a:p>
            <a:r>
              <a:rPr lang="en-US"/>
              <a:t>Click to edit Master title style</a:t>
            </a:r>
            <a:endParaRPr lang="en-US" dirty="0"/>
          </a:p>
        </p:txBody>
      </p:sp>
      <p:sp>
        <p:nvSpPr>
          <p:cNvPr id="3" name="Rectangle 3"/>
          <p:cNvSpPr>
            <a:spLocks noGrp="1" noChangeArrowheads="1"/>
          </p:cNvSpPr>
          <p:nvPr>
            <p:ph type="ftr" sz="quarter" idx="10"/>
          </p:nvPr>
        </p:nvSpPr>
        <p:spPr>
          <a:ln/>
        </p:spPr>
        <p:txBody>
          <a:bodyPr/>
          <a:lstStyle>
            <a:lvl1pPr>
              <a:defRPr/>
            </a:lvl1pPr>
          </a:lstStyle>
          <a:p>
            <a:pPr>
              <a:defRPr/>
            </a:pPr>
            <a:endParaRPr lang="en-US" dirty="0"/>
          </a:p>
        </p:txBody>
      </p:sp>
      <p:sp>
        <p:nvSpPr>
          <p:cNvPr id="4" name="Rectangle 4"/>
          <p:cNvSpPr>
            <a:spLocks noGrp="1" noChangeArrowheads="1"/>
          </p:cNvSpPr>
          <p:nvPr>
            <p:ph type="sldNum" sz="quarter" idx="11"/>
          </p:nvPr>
        </p:nvSpPr>
        <p:spPr>
          <a:ln/>
        </p:spPr>
        <p:txBody>
          <a:bodyPr/>
          <a:lstStyle>
            <a:lvl1pPr>
              <a:defRPr/>
            </a:lvl1pPr>
          </a:lstStyle>
          <a:p>
            <a:pPr>
              <a:defRPr/>
            </a:pPr>
            <a:fld id="{4CFDF0FC-A5A2-4D0F-9BF8-5D8DCA856F07}" type="slidenum">
              <a:rPr lang="en-US"/>
              <a:pPr>
                <a:defRPr/>
              </a:pPr>
              <a:t>‹#›</a:t>
            </a:fld>
            <a:endParaRPr lang="en-US" dirty="0"/>
          </a:p>
        </p:txBody>
      </p:sp>
    </p:spTree>
    <p:extLst>
      <p:ext uri="{BB962C8B-B14F-4D97-AF65-F5344CB8AC3E}">
        <p14:creationId xmlns:p14="http://schemas.microsoft.com/office/powerpoint/2010/main" val="2185210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dirty="0"/>
          </a:p>
        </p:txBody>
      </p:sp>
      <p:sp>
        <p:nvSpPr>
          <p:cNvPr id="3" name="Rectangle 4"/>
          <p:cNvSpPr>
            <a:spLocks noGrp="1" noChangeArrowheads="1"/>
          </p:cNvSpPr>
          <p:nvPr>
            <p:ph type="sldNum" sz="quarter" idx="11"/>
          </p:nvPr>
        </p:nvSpPr>
        <p:spPr>
          <a:ln/>
        </p:spPr>
        <p:txBody>
          <a:bodyPr/>
          <a:lstStyle>
            <a:lvl1pPr>
              <a:defRPr/>
            </a:lvl1pPr>
          </a:lstStyle>
          <a:p>
            <a:pPr>
              <a:defRPr/>
            </a:pPr>
            <a:fld id="{70CD6EFF-9373-462A-9AA5-F993F6B7A294}" type="slidenum">
              <a:rPr lang="en-US"/>
              <a:pPr>
                <a:defRPr/>
              </a:pPr>
              <a:t>‹#›</a:t>
            </a:fld>
            <a:endParaRPr lang="en-US" dirty="0"/>
          </a:p>
        </p:txBody>
      </p:sp>
    </p:spTree>
    <p:extLst>
      <p:ext uri="{BB962C8B-B14F-4D97-AF65-F5344CB8AC3E}">
        <p14:creationId xmlns:p14="http://schemas.microsoft.com/office/powerpoint/2010/main" val="14817540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fontAlgn="base">
              <a:spcBef>
                <a:spcPct val="0"/>
              </a:spcBef>
              <a:spcAft>
                <a:spcPct val="0"/>
              </a:spcAft>
              <a:defRPr/>
            </a:pPr>
            <a:fld id="{869D7029-1E60-4CBD-91A1-23072619AE82}" type="datetimeFigureOut">
              <a:rPr lang="en-US">
                <a:solidFill>
                  <a:srgbClr val="000000"/>
                </a:solidFill>
              </a:rPr>
              <a:pPr fontAlgn="base">
                <a:spcBef>
                  <a:spcPct val="0"/>
                </a:spcBef>
                <a:spcAft>
                  <a:spcPct val="0"/>
                </a:spcAft>
                <a:defRPr/>
              </a:pPr>
              <a:t>4/27/2022</a:t>
            </a:fld>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C843F6-78CC-4693-96FC-EB81900FD70C}" type="slidenum">
              <a:rPr lang="en-US"/>
              <a:pPr>
                <a:defRPr/>
              </a:pPr>
              <a:t>‹#›</a:t>
            </a:fld>
            <a:endParaRPr lang="en-US" dirty="0"/>
          </a:p>
        </p:txBody>
      </p:sp>
    </p:spTree>
    <p:extLst>
      <p:ext uri="{BB962C8B-B14F-4D97-AF65-F5344CB8AC3E}">
        <p14:creationId xmlns:p14="http://schemas.microsoft.com/office/powerpoint/2010/main" val="3085864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AF04E48-2933-42C4-9B48-01ECF38E2A2D}" type="datetimeFigureOut">
              <a:rPr lang="fr-FR" smtClean="0"/>
              <a:t>27/04/2022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779AAC6-B915-4B7B-BA85-0D818A74A367}" type="slidenum">
              <a:rPr lang="fr-FR" smtClean="0"/>
              <a:t>‹#›</a:t>
            </a:fld>
            <a:endParaRPr lang="fr-FR"/>
          </a:p>
        </p:txBody>
      </p:sp>
    </p:spTree>
    <p:extLst>
      <p:ext uri="{BB962C8B-B14F-4D97-AF65-F5344CB8AC3E}">
        <p14:creationId xmlns:p14="http://schemas.microsoft.com/office/powerpoint/2010/main" val="22973930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7312485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395107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50FDAC-5FF9-40E8-8507-E4B661B0DB3D}" type="datetimeFigureOut">
              <a:rPr lang="en-US" smtClean="0"/>
              <a:t>4/27/2022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9C5BC2-1FF4-42A8-A9BB-BEA175CC934C}" type="slidenum">
              <a:rPr lang="en-US" smtClean="0"/>
              <a:t>‹#›</a:t>
            </a:fld>
            <a:endParaRPr lang="en-US"/>
          </a:p>
        </p:txBody>
      </p:sp>
    </p:spTree>
    <p:extLst>
      <p:ext uri="{BB962C8B-B14F-4D97-AF65-F5344CB8AC3E}">
        <p14:creationId xmlns:p14="http://schemas.microsoft.com/office/powerpoint/2010/main" val="216532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0258729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1083154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3307766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2591667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1918455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5966578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9355171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2649861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403600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50FDAC-5FF9-40E8-8507-E4B661B0DB3D}" type="datetimeFigureOut">
              <a:rPr lang="en-US" smtClean="0"/>
              <a:t>4/27/2022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9C5BC2-1FF4-42A8-A9BB-BEA175CC934C}" type="slidenum">
              <a:rPr lang="en-US" smtClean="0"/>
              <a:t>‹#›</a:t>
            </a:fld>
            <a:endParaRPr lang="en-US"/>
          </a:p>
        </p:txBody>
      </p:sp>
    </p:spTree>
    <p:extLst>
      <p:ext uri="{BB962C8B-B14F-4D97-AF65-F5344CB8AC3E}">
        <p14:creationId xmlns:p14="http://schemas.microsoft.com/office/powerpoint/2010/main" val="3511746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650FDAC-5FF9-40E8-8507-E4B661B0DB3D}" type="datetimeFigureOut">
              <a:rPr lang="en-US" smtClean="0"/>
              <a:t>4/27/2022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9C5BC2-1FF4-42A8-A9BB-BEA175CC934C}" type="slidenum">
              <a:rPr lang="en-US" smtClean="0"/>
              <a:t>‹#›</a:t>
            </a:fld>
            <a:endParaRPr lang="en-US"/>
          </a:p>
        </p:txBody>
      </p:sp>
    </p:spTree>
    <p:extLst>
      <p:ext uri="{BB962C8B-B14F-4D97-AF65-F5344CB8AC3E}">
        <p14:creationId xmlns:p14="http://schemas.microsoft.com/office/powerpoint/2010/main" val="2685806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650FDAC-5FF9-40E8-8507-E4B661B0DB3D}" type="datetimeFigureOut">
              <a:rPr lang="en-US" smtClean="0"/>
              <a:t>4/27/2022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9C5BC2-1FF4-42A8-A9BB-BEA175CC934C}" type="slidenum">
              <a:rPr lang="en-US" smtClean="0"/>
              <a:t>‹#›</a:t>
            </a:fld>
            <a:endParaRPr lang="en-US"/>
          </a:p>
        </p:txBody>
      </p:sp>
    </p:spTree>
    <p:extLst>
      <p:ext uri="{BB962C8B-B14F-4D97-AF65-F5344CB8AC3E}">
        <p14:creationId xmlns:p14="http://schemas.microsoft.com/office/powerpoint/2010/main" val="4169668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650FDAC-5FF9-40E8-8507-E4B661B0DB3D}" type="datetimeFigureOut">
              <a:rPr lang="en-US" smtClean="0"/>
              <a:t>4/27/2022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9C5BC2-1FF4-42A8-A9BB-BEA175CC934C}" type="slidenum">
              <a:rPr lang="en-US" smtClean="0"/>
              <a:t>‹#›</a:t>
            </a:fld>
            <a:endParaRPr lang="en-US"/>
          </a:p>
        </p:txBody>
      </p:sp>
    </p:spTree>
    <p:extLst>
      <p:ext uri="{BB962C8B-B14F-4D97-AF65-F5344CB8AC3E}">
        <p14:creationId xmlns:p14="http://schemas.microsoft.com/office/powerpoint/2010/main" val="4255419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50FDAC-5FF9-40E8-8507-E4B661B0DB3D}" type="datetimeFigureOut">
              <a:rPr lang="en-US" smtClean="0"/>
              <a:t>4/27/2022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9C5BC2-1FF4-42A8-A9BB-BEA175CC934C}" type="slidenum">
              <a:rPr lang="en-US" smtClean="0"/>
              <a:t>‹#›</a:t>
            </a:fld>
            <a:endParaRPr lang="en-US"/>
          </a:p>
        </p:txBody>
      </p:sp>
    </p:spTree>
    <p:extLst>
      <p:ext uri="{BB962C8B-B14F-4D97-AF65-F5344CB8AC3E}">
        <p14:creationId xmlns:p14="http://schemas.microsoft.com/office/powerpoint/2010/main" val="3497934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650FDAC-5FF9-40E8-8507-E4B661B0DB3D}" type="datetimeFigureOut">
              <a:rPr lang="en-US" smtClean="0"/>
              <a:t>4/27/2022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9C5BC2-1FF4-42A8-A9BB-BEA175CC934C}" type="slidenum">
              <a:rPr lang="en-US" smtClean="0"/>
              <a:t>‹#›</a:t>
            </a:fld>
            <a:endParaRPr lang="en-US"/>
          </a:p>
        </p:txBody>
      </p:sp>
    </p:spTree>
    <p:extLst>
      <p:ext uri="{BB962C8B-B14F-4D97-AF65-F5344CB8AC3E}">
        <p14:creationId xmlns:p14="http://schemas.microsoft.com/office/powerpoint/2010/main" val="176173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650FDAC-5FF9-40E8-8507-E4B661B0DB3D}" type="datetimeFigureOut">
              <a:rPr lang="en-US" smtClean="0"/>
              <a:t>4/27/2022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9C5BC2-1FF4-42A8-A9BB-BEA175CC934C}" type="slidenum">
              <a:rPr lang="en-US" smtClean="0"/>
              <a:t>‹#›</a:t>
            </a:fld>
            <a:endParaRPr lang="en-US"/>
          </a:p>
        </p:txBody>
      </p:sp>
    </p:spTree>
    <p:extLst>
      <p:ext uri="{BB962C8B-B14F-4D97-AF65-F5344CB8AC3E}">
        <p14:creationId xmlns:p14="http://schemas.microsoft.com/office/powerpoint/2010/main" val="154234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50FDAC-5FF9-40E8-8507-E4B661B0DB3D}" type="datetimeFigureOut">
              <a:rPr lang="en-US" smtClean="0"/>
              <a:t>4/27/2022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9C5BC2-1FF4-42A8-A9BB-BEA175CC934C}" type="slidenum">
              <a:rPr lang="en-US" smtClean="0"/>
              <a:t>‹#›</a:t>
            </a:fld>
            <a:endParaRPr lang="en-US"/>
          </a:p>
        </p:txBody>
      </p:sp>
    </p:spTree>
    <p:extLst>
      <p:ext uri="{BB962C8B-B14F-4D97-AF65-F5344CB8AC3E}">
        <p14:creationId xmlns:p14="http://schemas.microsoft.com/office/powerpoint/2010/main" val="3754700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304800"/>
            <a:ext cx="8331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title slide</a:t>
            </a:r>
          </a:p>
        </p:txBody>
      </p:sp>
      <p:sp>
        <p:nvSpPr>
          <p:cNvPr id="72707" name="Rectangle 3"/>
          <p:cNvSpPr>
            <a:spLocks noGrp="1" noChangeArrowheads="1"/>
          </p:cNvSpPr>
          <p:nvPr>
            <p:ph type="ftr" sz="quarter" idx="3"/>
          </p:nvPr>
        </p:nvSpPr>
        <p:spPr bwMode="auto">
          <a:xfrm>
            <a:off x="609600" y="6548438"/>
            <a:ext cx="6527800" cy="290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000" b="1" i="1">
                <a:solidFill>
                  <a:srgbClr val="007C30"/>
                </a:solidFill>
                <a:latin typeface="Gill Sans MT" pitchFamily="34" charset="0"/>
              </a:defRPr>
            </a:lvl1pPr>
          </a:lstStyle>
          <a:p>
            <a:pPr fontAlgn="base">
              <a:spcBef>
                <a:spcPct val="0"/>
              </a:spcBef>
              <a:spcAft>
                <a:spcPct val="0"/>
              </a:spcAft>
              <a:defRPr/>
            </a:pPr>
            <a:endParaRPr lang="en-US" dirty="0"/>
          </a:p>
        </p:txBody>
      </p:sp>
      <p:sp>
        <p:nvSpPr>
          <p:cNvPr id="72708" name="Rectangle 4"/>
          <p:cNvSpPr>
            <a:spLocks noGrp="1" noChangeArrowheads="1"/>
          </p:cNvSpPr>
          <p:nvPr>
            <p:ph type="sldNum" sz="quarter" idx="4"/>
          </p:nvPr>
        </p:nvSpPr>
        <p:spPr bwMode="auto">
          <a:xfrm>
            <a:off x="7221538" y="6553200"/>
            <a:ext cx="1531937" cy="288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000" b="1">
                <a:solidFill>
                  <a:srgbClr val="007C30"/>
                </a:solidFill>
                <a:latin typeface="Gill Sans MT" pitchFamily="34" charset="0"/>
              </a:defRPr>
            </a:lvl1pPr>
          </a:lstStyle>
          <a:p>
            <a:pPr fontAlgn="base">
              <a:spcBef>
                <a:spcPct val="0"/>
              </a:spcBef>
              <a:spcAft>
                <a:spcPct val="0"/>
              </a:spcAft>
              <a:defRPr/>
            </a:pPr>
            <a:fld id="{F518D15F-609B-4CF1-BCDA-A94E04A88D7F}" type="slidenum">
              <a:rPr lang="en-US"/>
              <a:pPr fontAlgn="base">
                <a:spcBef>
                  <a:spcPct val="0"/>
                </a:spcBef>
                <a:spcAft>
                  <a:spcPct val="0"/>
                </a:spcAft>
                <a:defRPr/>
              </a:pPr>
              <a:t>‹#›</a:t>
            </a:fld>
            <a:endParaRPr lang="en-US" dirty="0"/>
          </a:p>
        </p:txBody>
      </p:sp>
      <p:sp>
        <p:nvSpPr>
          <p:cNvPr id="72709" name="Rectangle 5"/>
          <p:cNvSpPr>
            <a:spLocks noChangeArrowheads="1"/>
          </p:cNvSpPr>
          <p:nvPr/>
        </p:nvSpPr>
        <p:spPr bwMode="auto">
          <a:xfrm>
            <a:off x="0" y="1066800"/>
            <a:ext cx="9144000" cy="152400"/>
          </a:xfrm>
          <a:prstGeom prst="rect">
            <a:avLst/>
          </a:prstGeom>
          <a:solidFill>
            <a:srgbClr val="A28B59"/>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sp>
        <p:nvSpPr>
          <p:cNvPr id="72710" name="Rectangle 6"/>
          <p:cNvSpPr>
            <a:spLocks noChangeArrowheads="1"/>
          </p:cNvSpPr>
          <p:nvPr/>
        </p:nvSpPr>
        <p:spPr bwMode="auto">
          <a:xfrm>
            <a:off x="0" y="1219200"/>
            <a:ext cx="304800" cy="5638800"/>
          </a:xfrm>
          <a:prstGeom prst="rect">
            <a:avLst/>
          </a:prstGeom>
          <a:solidFill>
            <a:srgbClr val="007C30"/>
          </a:solidFill>
          <a:ln w="9525">
            <a:noFill/>
            <a:miter lim="800000"/>
            <a:headEnd/>
            <a:tailEnd/>
          </a:ln>
          <a:effectLst/>
        </p:spPr>
        <p:txBody>
          <a:bodyPr wrap="none" anchor="ctr"/>
          <a:lstStyle/>
          <a:p>
            <a:pPr algn="ctr" eaLnBrk="0" fontAlgn="base" hangingPunct="0">
              <a:spcBef>
                <a:spcPct val="0"/>
              </a:spcBef>
              <a:spcAft>
                <a:spcPct val="0"/>
              </a:spcAft>
              <a:defRPr/>
            </a:pPr>
            <a:endParaRPr lang="en-US" sz="2800" dirty="0">
              <a:solidFill>
                <a:srgbClr val="002A6C"/>
              </a:solidFill>
              <a:latin typeface="Times" pitchFamily="18" charset="0"/>
            </a:endParaRPr>
          </a:p>
        </p:txBody>
      </p:sp>
      <p:sp>
        <p:nvSpPr>
          <p:cNvPr id="72711" name="Text Box 7"/>
          <p:cNvSpPr txBox="1">
            <a:spLocks noChangeArrowheads="1"/>
          </p:cNvSpPr>
          <p:nvPr/>
        </p:nvSpPr>
        <p:spPr bwMode="auto">
          <a:xfrm>
            <a:off x="2971800" y="304800"/>
            <a:ext cx="184150" cy="519113"/>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defRPr/>
            </a:pPr>
            <a:endParaRPr lang="en-US" sz="2800" b="1" dirty="0">
              <a:solidFill>
                <a:srgbClr val="000000"/>
              </a:solidFill>
              <a:latin typeface="Times" pitchFamily="18" charset="0"/>
            </a:endParaRPr>
          </a:p>
        </p:txBody>
      </p:sp>
      <p:sp>
        <p:nvSpPr>
          <p:cNvPr id="72712" name="Rectangle 8"/>
          <p:cNvSpPr>
            <a:spLocks noChangeArrowheads="1"/>
          </p:cNvSpPr>
          <p:nvPr/>
        </p:nvSpPr>
        <p:spPr bwMode="auto">
          <a:xfrm>
            <a:off x="8153400" y="6324600"/>
            <a:ext cx="184150" cy="304800"/>
          </a:xfrm>
          <a:prstGeom prst="rect">
            <a:avLst/>
          </a:prstGeom>
          <a:noFill/>
          <a:ln w="9525">
            <a:noFill/>
            <a:miter lim="800000"/>
            <a:headEnd/>
            <a:tailEnd/>
          </a:ln>
          <a:effectLst/>
        </p:spPr>
        <p:txBody>
          <a:bodyPr wrap="none">
            <a:spAutoFit/>
          </a:bodyPr>
          <a:lstStyle/>
          <a:p>
            <a:pPr eaLnBrk="0" fontAlgn="base" hangingPunct="0">
              <a:spcBef>
                <a:spcPct val="0"/>
              </a:spcBef>
              <a:spcAft>
                <a:spcPct val="0"/>
              </a:spcAft>
              <a:defRPr/>
            </a:pPr>
            <a:endParaRPr lang="en-US" sz="1400" b="1" dirty="0">
              <a:solidFill>
                <a:srgbClr val="000000"/>
              </a:solidFill>
            </a:endParaRPr>
          </a:p>
        </p:txBody>
      </p:sp>
      <p:sp>
        <p:nvSpPr>
          <p:cNvPr id="4105" name="Rectangle 9"/>
          <p:cNvSpPr>
            <a:spLocks noGrp="1" noChangeArrowheads="1"/>
          </p:cNvSpPr>
          <p:nvPr>
            <p:ph type="body" idx="1"/>
          </p:nvPr>
        </p:nvSpPr>
        <p:spPr bwMode="auto">
          <a:xfrm>
            <a:off x="609600" y="1482725"/>
            <a:ext cx="8153400" cy="4791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Add Bullet (Gill Sans MT 24 pt)</a:t>
            </a:r>
          </a:p>
          <a:p>
            <a:pPr lvl="1"/>
            <a:r>
              <a:rPr lang="en-US"/>
              <a:t>Sub bullet (Gill Sans MT 20 pt) </a:t>
            </a:r>
          </a:p>
          <a:p>
            <a:pPr lvl="1"/>
            <a:r>
              <a:rPr lang="en-US"/>
              <a:t>Sub bullet (Gill Sans MT 20 pt) </a:t>
            </a:r>
          </a:p>
          <a:p>
            <a:pPr lvl="0"/>
            <a:r>
              <a:rPr lang="en-US"/>
              <a:t>Add Bullet (Gill Sans MT 24 pt)</a:t>
            </a:r>
          </a:p>
          <a:p>
            <a:pPr lvl="1"/>
            <a:r>
              <a:rPr lang="en-US"/>
              <a:t>Sub bullet (Gill Sans MT 20 pt) </a:t>
            </a:r>
          </a:p>
          <a:p>
            <a:pPr lvl="1"/>
            <a:r>
              <a:rPr lang="en-US"/>
              <a:t>Sub bullet (Gill Sans MT 20 pt) </a:t>
            </a:r>
          </a:p>
          <a:p>
            <a:pPr lvl="1"/>
            <a:endParaRPr lang="en-US"/>
          </a:p>
          <a:p>
            <a:pPr lvl="1"/>
            <a:endParaRPr lang="en-US"/>
          </a:p>
          <a:p>
            <a:pPr lvl="1"/>
            <a:endParaRPr lang="en-US"/>
          </a:p>
        </p:txBody>
      </p:sp>
    </p:spTree>
    <p:extLst>
      <p:ext uri="{BB962C8B-B14F-4D97-AF65-F5344CB8AC3E}">
        <p14:creationId xmlns:p14="http://schemas.microsoft.com/office/powerpoint/2010/main" val="34168281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79" r:id="rId6"/>
  </p:sldLayoutIdLst>
  <p:txStyles>
    <p:titleStyle>
      <a:lvl1pPr algn="l" rtl="0" eaLnBrk="1" fontAlgn="base" hangingPunct="1">
        <a:spcBef>
          <a:spcPct val="0"/>
        </a:spcBef>
        <a:spcAft>
          <a:spcPct val="0"/>
        </a:spcAft>
        <a:defRPr sz="3200" b="1">
          <a:solidFill>
            <a:srgbClr val="007C30"/>
          </a:solidFill>
          <a:latin typeface="Gill Sans MT" pitchFamily="34" charset="0"/>
          <a:ea typeface="+mj-ea"/>
          <a:cs typeface="+mj-cs"/>
        </a:defRPr>
      </a:lvl1pPr>
      <a:lvl2pPr algn="l" rtl="0" eaLnBrk="1" fontAlgn="base" hangingPunct="1">
        <a:spcBef>
          <a:spcPct val="0"/>
        </a:spcBef>
        <a:spcAft>
          <a:spcPct val="0"/>
        </a:spcAft>
        <a:defRPr sz="3200" b="1">
          <a:solidFill>
            <a:srgbClr val="007C30"/>
          </a:solidFill>
          <a:latin typeface="Gill Sans MT" pitchFamily="34" charset="0"/>
        </a:defRPr>
      </a:lvl2pPr>
      <a:lvl3pPr algn="l" rtl="0" eaLnBrk="1" fontAlgn="base" hangingPunct="1">
        <a:spcBef>
          <a:spcPct val="0"/>
        </a:spcBef>
        <a:spcAft>
          <a:spcPct val="0"/>
        </a:spcAft>
        <a:defRPr sz="3200" b="1">
          <a:solidFill>
            <a:srgbClr val="007C30"/>
          </a:solidFill>
          <a:latin typeface="Gill Sans MT" pitchFamily="34" charset="0"/>
        </a:defRPr>
      </a:lvl3pPr>
      <a:lvl4pPr algn="l" rtl="0" eaLnBrk="1" fontAlgn="base" hangingPunct="1">
        <a:spcBef>
          <a:spcPct val="0"/>
        </a:spcBef>
        <a:spcAft>
          <a:spcPct val="0"/>
        </a:spcAft>
        <a:defRPr sz="3200" b="1">
          <a:solidFill>
            <a:srgbClr val="007C30"/>
          </a:solidFill>
          <a:latin typeface="Gill Sans MT" pitchFamily="34" charset="0"/>
        </a:defRPr>
      </a:lvl4pPr>
      <a:lvl5pPr algn="l" rtl="0" eaLnBrk="1" fontAlgn="base" hangingPunct="1">
        <a:spcBef>
          <a:spcPct val="0"/>
        </a:spcBef>
        <a:spcAft>
          <a:spcPct val="0"/>
        </a:spcAft>
        <a:defRPr sz="3200" b="1">
          <a:solidFill>
            <a:srgbClr val="007C30"/>
          </a:solidFill>
          <a:latin typeface="Gill Sans MT" pitchFamily="34" charset="0"/>
        </a:defRPr>
      </a:lvl5pPr>
      <a:lvl6pPr marL="457200" algn="l" rtl="0" eaLnBrk="1" fontAlgn="base" hangingPunct="1">
        <a:spcBef>
          <a:spcPct val="0"/>
        </a:spcBef>
        <a:spcAft>
          <a:spcPct val="0"/>
        </a:spcAft>
        <a:defRPr sz="3200" b="1">
          <a:solidFill>
            <a:srgbClr val="002A6C"/>
          </a:solidFill>
          <a:latin typeface="Arial" charset="0"/>
        </a:defRPr>
      </a:lvl6pPr>
      <a:lvl7pPr marL="914400" algn="l" rtl="0" eaLnBrk="1" fontAlgn="base" hangingPunct="1">
        <a:spcBef>
          <a:spcPct val="0"/>
        </a:spcBef>
        <a:spcAft>
          <a:spcPct val="0"/>
        </a:spcAft>
        <a:defRPr sz="3200" b="1">
          <a:solidFill>
            <a:srgbClr val="002A6C"/>
          </a:solidFill>
          <a:latin typeface="Arial" charset="0"/>
        </a:defRPr>
      </a:lvl7pPr>
      <a:lvl8pPr marL="1371600" algn="l" rtl="0" eaLnBrk="1" fontAlgn="base" hangingPunct="1">
        <a:spcBef>
          <a:spcPct val="0"/>
        </a:spcBef>
        <a:spcAft>
          <a:spcPct val="0"/>
        </a:spcAft>
        <a:defRPr sz="3200" b="1">
          <a:solidFill>
            <a:srgbClr val="002A6C"/>
          </a:solidFill>
          <a:latin typeface="Arial" charset="0"/>
        </a:defRPr>
      </a:lvl8pPr>
      <a:lvl9pPr marL="1828800" algn="l" rtl="0" eaLnBrk="1" fontAlgn="base" hangingPunct="1">
        <a:spcBef>
          <a:spcPct val="0"/>
        </a:spcBef>
        <a:spcAft>
          <a:spcPct val="0"/>
        </a:spcAft>
        <a:defRPr sz="3200" b="1">
          <a:solidFill>
            <a:srgbClr val="002A6C"/>
          </a:solidFill>
          <a:latin typeface="Arial" charset="0"/>
        </a:defRPr>
      </a:lvl9pPr>
    </p:titleStyle>
    <p:bodyStyle>
      <a:lvl1pPr marL="342900" indent="-342900" algn="l" rtl="0" eaLnBrk="1" fontAlgn="base" hangingPunct="1">
        <a:spcBef>
          <a:spcPct val="50000"/>
        </a:spcBef>
        <a:spcAft>
          <a:spcPct val="0"/>
        </a:spcAft>
        <a:buChar char="•"/>
        <a:defRPr sz="2400" b="1">
          <a:solidFill>
            <a:schemeClr val="tx1"/>
          </a:solidFill>
          <a:latin typeface="Gill Sans MT" pitchFamily="34" charset="0"/>
          <a:ea typeface="+mn-ea"/>
          <a:cs typeface="+mn-cs"/>
        </a:defRPr>
      </a:lvl1pPr>
      <a:lvl2pPr marL="742950" indent="-285750" algn="l" rtl="0" eaLnBrk="1" fontAlgn="base" hangingPunct="1">
        <a:spcBef>
          <a:spcPct val="25000"/>
        </a:spcBef>
        <a:spcAft>
          <a:spcPct val="0"/>
        </a:spcAft>
        <a:buFont typeface="Arial" charset="0"/>
        <a:buChar char="–"/>
        <a:defRPr sz="2000">
          <a:solidFill>
            <a:schemeClr val="tx1"/>
          </a:solidFill>
          <a:latin typeface="Gill Sans MT" pitchFamily="34" charset="0"/>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AC795D-919C-43ED-943A-2671A58691F6}" type="datetimeFigureOut">
              <a:rPr lang="en-US" smtClean="0">
                <a:solidFill>
                  <a:prstClr val="white">
                    <a:tint val="75000"/>
                  </a:prstClr>
                </a:solidFill>
              </a:rPr>
              <a:pPr/>
              <a:t>4/27/2022</a:t>
            </a:fld>
            <a:endParaRPr lang="en-US">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9314E-21C5-4B58-9C20-BBDFBA3063FC}"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142398986"/>
      </p:ext>
    </p:extLst>
  </p:cSld>
  <p:clrMap bg1="dk1" tx1="lt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9.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066800"/>
            <a:ext cx="8229600" cy="1470025"/>
          </a:xfrm>
        </p:spPr>
        <p:txBody>
          <a:bodyPr>
            <a:noAutofit/>
          </a:bodyPr>
          <a:lstStyle/>
          <a:p>
            <a:r>
              <a:rPr lang="en-GB" sz="3600" dirty="0"/>
              <a:t>Blue </a:t>
            </a:r>
            <a:r>
              <a:rPr lang="en-GB" sz="3600" dirty="0" smtClean="0"/>
              <a:t>Economy Sectors </a:t>
            </a:r>
            <a:r>
              <a:rPr lang="en-GB" sz="3600" dirty="0"/>
              <a:t>and </a:t>
            </a:r>
            <a:r>
              <a:rPr lang="en-GB" sz="3600" dirty="0" smtClean="0"/>
              <a:t>Linkages </a:t>
            </a:r>
            <a:r>
              <a:rPr lang="en-GB" sz="3600" dirty="0"/>
              <a:t>for </a:t>
            </a:r>
            <a:r>
              <a:rPr lang="en-GB" sz="3600" dirty="0" smtClean="0"/>
              <a:t>Blue</a:t>
            </a:r>
            <a:r>
              <a:rPr lang="en-GB" sz="3600" dirty="0"/>
              <a:t/>
            </a:r>
            <a:br>
              <a:rPr lang="en-GB" sz="3600" dirty="0"/>
            </a:br>
            <a:r>
              <a:rPr lang="en-GB" sz="3600" dirty="0" smtClean="0"/>
              <a:t>Economy Development </a:t>
            </a:r>
            <a:r>
              <a:rPr lang="en-GB" sz="3600" dirty="0"/>
              <a:t>in COMESA region</a:t>
            </a:r>
            <a:endParaRPr lang="en-US" sz="3600" b="1" dirty="0"/>
          </a:p>
        </p:txBody>
      </p:sp>
      <p:sp>
        <p:nvSpPr>
          <p:cNvPr id="3" name="Subtitle 2"/>
          <p:cNvSpPr>
            <a:spLocks noGrp="1"/>
          </p:cNvSpPr>
          <p:nvPr>
            <p:ph type="subTitle" idx="1"/>
          </p:nvPr>
        </p:nvSpPr>
        <p:spPr>
          <a:xfrm>
            <a:off x="1447800" y="2209800"/>
            <a:ext cx="6553200" cy="2438400"/>
          </a:xfrm>
        </p:spPr>
        <p:txBody>
          <a:bodyPr>
            <a:normAutofit fontScale="62500" lnSpcReduction="20000"/>
          </a:bodyPr>
          <a:lstStyle/>
          <a:p>
            <a:endParaRPr lang="en-US" sz="2600" b="1" dirty="0"/>
          </a:p>
          <a:p>
            <a:r>
              <a:rPr lang="en-GB" dirty="0"/>
              <a:t>	</a:t>
            </a:r>
          </a:p>
          <a:p>
            <a:endParaRPr lang="en-US" sz="2600" b="1" dirty="0"/>
          </a:p>
          <a:p>
            <a:r>
              <a:rPr lang="en-US" sz="2600" b="1" dirty="0"/>
              <a:t>Dr. Sloans Chimatiro</a:t>
            </a:r>
          </a:p>
          <a:p>
            <a:r>
              <a:rPr lang="en-US" sz="2600" b="1" dirty="0"/>
              <a:t>President </a:t>
            </a:r>
          </a:p>
          <a:p>
            <a:r>
              <a:rPr lang="en-US" sz="2600" b="1" dirty="0"/>
              <a:t>Pan-African Policy Research Network for Fisheries &amp; Aquaculture in Africa </a:t>
            </a:r>
          </a:p>
          <a:p>
            <a:r>
              <a:rPr lang="en-US" sz="2600" b="1" dirty="0" smtClean="0"/>
              <a:t>27 April 2022</a:t>
            </a:r>
            <a:endParaRPr lang="en-US" sz="2600" b="1" dirty="0"/>
          </a:p>
          <a:p>
            <a:r>
              <a:rPr lang="en-US" sz="2600" b="1" dirty="0" smtClean="0"/>
              <a:t>Lusaka, Zambia</a:t>
            </a:r>
            <a:endParaRPr lang="en-US" sz="2600" b="1" dirty="0"/>
          </a:p>
          <a:p>
            <a:endParaRPr lang="en-US" sz="2000" dirty="0"/>
          </a:p>
        </p:txBody>
      </p:sp>
      <p:pic>
        <p:nvPicPr>
          <p:cNvPr id="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4572000"/>
            <a:ext cx="1447800" cy="189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3800" y="4630783"/>
            <a:ext cx="1295400" cy="1839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4"/>
          <a:stretch>
            <a:fillRect/>
          </a:stretch>
        </p:blipFill>
        <p:spPr>
          <a:xfrm>
            <a:off x="6858000" y="4548809"/>
            <a:ext cx="1346454" cy="1904524"/>
          </a:xfrm>
          <a:prstGeom prst="rect">
            <a:avLst/>
          </a:prstGeom>
        </p:spPr>
      </p:pic>
      <p:pic>
        <p:nvPicPr>
          <p:cNvPr id="9" name="Picture 8" descr="A picture containing logo&#10;&#10;Description automatically generated"/>
          <p:cNvPicPr/>
          <p:nvPr/>
        </p:nvPicPr>
        <p:blipFill>
          <a:blip r:embed="rId5">
            <a:extLst>
              <a:ext uri="{28A0092B-C50C-407E-A947-70E740481C1C}">
                <a14:useLocalDpi xmlns:a14="http://schemas.microsoft.com/office/drawing/2010/main" val="0"/>
              </a:ext>
            </a:extLst>
          </a:blip>
          <a:srcRect/>
          <a:stretch>
            <a:fillRect/>
          </a:stretch>
        </p:blipFill>
        <p:spPr bwMode="auto">
          <a:xfrm>
            <a:off x="7750203" y="115675"/>
            <a:ext cx="1360667" cy="792381"/>
          </a:xfrm>
          <a:prstGeom prst="rect">
            <a:avLst/>
          </a:prstGeom>
          <a:noFill/>
          <a:ln>
            <a:noFill/>
          </a:ln>
        </p:spPr>
      </p:pic>
      <p:pic>
        <p:nvPicPr>
          <p:cNvPr id="10" name="Picture 9"/>
          <p:cNvPicPr/>
          <p:nvPr/>
        </p:nvPicPr>
        <p:blipFill>
          <a:blip r:embed="rId6">
            <a:extLst>
              <a:ext uri="{28A0092B-C50C-407E-A947-70E740481C1C}">
                <a14:useLocalDpi xmlns:a14="http://schemas.microsoft.com/office/drawing/2010/main" val="0"/>
              </a:ext>
            </a:extLst>
          </a:blip>
          <a:stretch>
            <a:fillRect/>
          </a:stretch>
        </p:blipFill>
        <p:spPr>
          <a:xfrm>
            <a:off x="3736657" y="113967"/>
            <a:ext cx="1292543" cy="762667"/>
          </a:xfrm>
          <a:prstGeom prst="rect">
            <a:avLst/>
          </a:prstGeom>
        </p:spPr>
      </p:pic>
    </p:spTree>
    <p:extLst>
      <p:ext uri="{BB962C8B-B14F-4D97-AF65-F5344CB8AC3E}">
        <p14:creationId xmlns:p14="http://schemas.microsoft.com/office/powerpoint/2010/main" val="40837374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E9D74A57-1E11-4771-BF42-34CF6774F7DD}"/>
              </a:ext>
            </a:extLst>
          </p:cNvPr>
          <p:cNvSpPr>
            <a:spLocks noGrp="1"/>
          </p:cNvSpPr>
          <p:nvPr>
            <p:ph type="title"/>
          </p:nvPr>
        </p:nvSpPr>
        <p:spPr bwMode="auto">
          <a:xfrm>
            <a:off x="384659" y="16565"/>
            <a:ext cx="8229600" cy="1050235"/>
          </a:xfrm>
          <a:solidFill>
            <a:schemeClr val="tx2">
              <a:lumMod val="20000"/>
              <a:lumOff val="80000"/>
            </a:schemeClr>
          </a:solidFill>
        </p:spPr>
        <p:txBody>
          <a:bodyPr vert="horz" wrap="square" lIns="91440" tIns="45720" rIns="91440" bIns="45720" numCol="1" anchor="t" anchorCtr="0" compatLnSpc="1">
            <a:prstTxWarp prst="textNoShape">
              <a:avLst/>
            </a:prstTxWarp>
          </a:bodyPr>
          <a:lstStyle/>
          <a:p>
            <a:pPr>
              <a:defRPr/>
            </a:pPr>
            <a:r>
              <a:rPr lang="en-US" altLang="en-US" dirty="0" smtClean="0">
                <a:ea typeface="ＭＳ Ｐゴシック" pitchFamily="34" charset="-128"/>
              </a:rPr>
              <a:t>Marine and Freshwater Domain of COMESA Region </a:t>
            </a:r>
            <a:endParaRPr lang="en-US" altLang="en-US" dirty="0">
              <a:ea typeface="ＭＳ Ｐゴシック" pitchFamily="34" charset="-128"/>
            </a:endParaRPr>
          </a:p>
        </p:txBody>
      </p:sp>
      <p:sp>
        <p:nvSpPr>
          <p:cNvPr id="5" name="Content Placeholder 2">
            <a:extLst>
              <a:ext uri="{FF2B5EF4-FFF2-40B4-BE49-F238E27FC236}">
                <a16:creationId xmlns:a16="http://schemas.microsoft.com/office/drawing/2014/main" id="{FA4D62CD-02D2-4F6B-A790-557939CFF538}"/>
              </a:ext>
            </a:extLst>
          </p:cNvPr>
          <p:cNvSpPr>
            <a:spLocks noGrp="1"/>
          </p:cNvSpPr>
          <p:nvPr>
            <p:ph idx="1"/>
          </p:nvPr>
        </p:nvSpPr>
        <p:spPr bwMode="auto">
          <a:xfrm>
            <a:off x="384658" y="1179830"/>
            <a:ext cx="8759342" cy="19443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spcBef>
                <a:spcPts val="600"/>
              </a:spcBef>
              <a:buFont typeface="Arial" panose="020B0604020202020204" pitchFamily="34" charset="0"/>
              <a:buChar char="•"/>
            </a:pPr>
            <a:r>
              <a:rPr lang="en-GB" sz="2000" dirty="0" smtClean="0"/>
              <a:t>The linkages between Blue </a:t>
            </a:r>
            <a:r>
              <a:rPr lang="en-GB" sz="2000" dirty="0"/>
              <a:t>Economy Sectors </a:t>
            </a:r>
            <a:r>
              <a:rPr lang="en-GB" sz="2000" dirty="0" smtClean="0"/>
              <a:t>&amp; its development in </a:t>
            </a:r>
            <a:r>
              <a:rPr lang="en-GB" sz="2000" dirty="0"/>
              <a:t>COMESA </a:t>
            </a:r>
            <a:r>
              <a:rPr lang="en-GB" sz="2000" dirty="0" smtClean="0"/>
              <a:t>region is determined by the </a:t>
            </a:r>
            <a:r>
              <a:rPr lang="en-GB" sz="2000" dirty="0" smtClean="0">
                <a:solidFill>
                  <a:srgbClr val="FF0000"/>
                </a:solidFill>
              </a:rPr>
              <a:t>marine</a:t>
            </a:r>
            <a:r>
              <a:rPr lang="en-GB" sz="2000" dirty="0" smtClean="0"/>
              <a:t> and </a:t>
            </a:r>
            <a:r>
              <a:rPr lang="en-GB" sz="2000" dirty="0" smtClean="0">
                <a:solidFill>
                  <a:srgbClr val="FF0000"/>
                </a:solidFill>
              </a:rPr>
              <a:t>freshwater domain </a:t>
            </a:r>
            <a:r>
              <a:rPr lang="en-GB" sz="2000" dirty="0" smtClean="0"/>
              <a:t>of the region</a:t>
            </a:r>
          </a:p>
          <a:p>
            <a:pPr marL="285750" indent="-285750">
              <a:spcBef>
                <a:spcPts val="600"/>
              </a:spcBef>
              <a:buFont typeface="Arial" panose="020B0604020202020204" pitchFamily="34" charset="0"/>
              <a:buChar char="•"/>
            </a:pPr>
            <a:r>
              <a:rPr lang="en-GB" sz="2000" dirty="0"/>
              <a:t>The </a:t>
            </a:r>
            <a:r>
              <a:rPr lang="en-GB" sz="2000" dirty="0" smtClean="0"/>
              <a:t>marine &amp; freshwater domain comprises </a:t>
            </a:r>
            <a:r>
              <a:rPr lang="en-GB" sz="2000" dirty="0"/>
              <a:t>the </a:t>
            </a:r>
            <a:r>
              <a:rPr lang="en-GB" sz="2000" dirty="0" smtClean="0"/>
              <a:t>following ecosystems: </a:t>
            </a:r>
          </a:p>
          <a:p>
            <a:pPr marL="514350" indent="-514350">
              <a:spcBef>
                <a:spcPts val="600"/>
              </a:spcBef>
              <a:buFont typeface="+mj-lt"/>
              <a:buAutoNum type="romanLcPeriod"/>
            </a:pPr>
            <a:r>
              <a:rPr lang="en-GB" sz="2000" dirty="0" smtClean="0"/>
              <a:t>Indian &amp; Atlantic </a:t>
            </a:r>
            <a:r>
              <a:rPr lang="en-GB" sz="2000" dirty="0" smtClean="0"/>
              <a:t>Oceans </a:t>
            </a:r>
            <a:r>
              <a:rPr lang="en-GB" sz="2000" dirty="0" smtClean="0"/>
              <a:t>&amp; Red Sea, </a:t>
            </a:r>
          </a:p>
          <a:p>
            <a:pPr marL="514350" indent="-514350">
              <a:spcBef>
                <a:spcPts val="600"/>
              </a:spcBef>
              <a:buFont typeface="+mj-lt"/>
              <a:buAutoNum type="romanLcPeriod"/>
            </a:pPr>
            <a:r>
              <a:rPr lang="en-GB" sz="2000" dirty="0" smtClean="0"/>
              <a:t>Marine </a:t>
            </a:r>
            <a:r>
              <a:rPr lang="en-GB" sz="2000" dirty="0" smtClean="0"/>
              <a:t>&amp; freshwater Islands</a:t>
            </a:r>
            <a:r>
              <a:rPr lang="en-GB" sz="2000" dirty="0"/>
              <a:t>, </a:t>
            </a:r>
            <a:endParaRPr lang="en-GB" sz="2000" dirty="0" smtClean="0"/>
          </a:p>
          <a:p>
            <a:pPr marL="514350" indent="-514350">
              <a:spcBef>
                <a:spcPts val="600"/>
              </a:spcBef>
              <a:buFont typeface="+mj-lt"/>
              <a:buAutoNum type="romanLcPeriod"/>
            </a:pPr>
            <a:r>
              <a:rPr lang="en-GB" sz="2000" dirty="0" smtClean="0"/>
              <a:t>Estuaries </a:t>
            </a:r>
            <a:r>
              <a:rPr lang="en-GB" sz="2000" dirty="0" smtClean="0"/>
              <a:t>&amp; deltas, </a:t>
            </a:r>
          </a:p>
          <a:p>
            <a:pPr marL="514350" indent="-514350">
              <a:spcBef>
                <a:spcPts val="600"/>
              </a:spcBef>
              <a:buFont typeface="+mj-lt"/>
              <a:buAutoNum type="romanLcPeriod"/>
            </a:pPr>
            <a:r>
              <a:rPr lang="en-GB" sz="2000" dirty="0" smtClean="0"/>
              <a:t>Lagoons (marine &amp; freshwater), </a:t>
            </a:r>
          </a:p>
          <a:p>
            <a:pPr marL="514350" indent="-514350">
              <a:spcBef>
                <a:spcPts val="600"/>
              </a:spcBef>
              <a:buFont typeface="+mj-lt"/>
              <a:buAutoNum type="romanLcPeriod"/>
            </a:pPr>
            <a:r>
              <a:rPr lang="en-GB" sz="2000" dirty="0" smtClean="0"/>
              <a:t>Wetlands</a:t>
            </a:r>
            <a:r>
              <a:rPr lang="en-GB" sz="2000" dirty="0"/>
              <a:t>, </a:t>
            </a:r>
            <a:r>
              <a:rPr lang="en-GB" sz="2000" dirty="0" smtClean="0"/>
              <a:t>rivers &amp; floodplains, </a:t>
            </a:r>
          </a:p>
          <a:p>
            <a:pPr marL="514350" indent="-514350">
              <a:spcBef>
                <a:spcPts val="600"/>
              </a:spcBef>
              <a:buFont typeface="+mj-lt"/>
              <a:buAutoNum type="romanLcPeriod"/>
            </a:pPr>
            <a:r>
              <a:rPr lang="en-GB" sz="2000" dirty="0" smtClean="0"/>
              <a:t>Mangrove </a:t>
            </a:r>
            <a:r>
              <a:rPr lang="en-GB" sz="2000" dirty="0" smtClean="0"/>
              <a:t>forests &amp; marsh/sea grass, </a:t>
            </a:r>
          </a:p>
          <a:p>
            <a:pPr marL="514350" indent="-514350">
              <a:spcBef>
                <a:spcPts val="600"/>
              </a:spcBef>
              <a:buFont typeface="+mj-lt"/>
              <a:buAutoNum type="romanLcPeriod"/>
            </a:pPr>
            <a:r>
              <a:rPr lang="en-GB" sz="2000" dirty="0" smtClean="0"/>
              <a:t>Coral </a:t>
            </a:r>
            <a:r>
              <a:rPr lang="en-GB" sz="2000" dirty="0"/>
              <a:t>reefs, </a:t>
            </a:r>
            <a:endParaRPr lang="en-GB" sz="2000" dirty="0" smtClean="0"/>
          </a:p>
          <a:p>
            <a:pPr marL="514350" indent="-514350">
              <a:spcBef>
                <a:spcPts val="600"/>
              </a:spcBef>
              <a:buFont typeface="+mj-lt"/>
              <a:buAutoNum type="romanLcPeriod"/>
            </a:pPr>
            <a:r>
              <a:rPr lang="en-GB" sz="2000" dirty="0" smtClean="0"/>
              <a:t>Coastal </a:t>
            </a:r>
            <a:r>
              <a:rPr lang="en-GB" sz="2000" dirty="0" smtClean="0"/>
              <a:t>&amp; shoreline beaches </a:t>
            </a:r>
            <a:r>
              <a:rPr lang="en-GB" sz="2000" dirty="0"/>
              <a:t>and </a:t>
            </a:r>
            <a:r>
              <a:rPr lang="en-GB" sz="2000" dirty="0" smtClean="0"/>
              <a:t>dunes</a:t>
            </a:r>
            <a:r>
              <a:rPr lang="en-GB" sz="2000" dirty="0"/>
              <a:t>, </a:t>
            </a:r>
            <a:endParaRPr lang="en-GB" sz="2000" dirty="0" smtClean="0"/>
          </a:p>
          <a:p>
            <a:pPr marL="514350" indent="-514350">
              <a:spcBef>
                <a:spcPts val="600"/>
              </a:spcBef>
              <a:buFont typeface="+mj-lt"/>
              <a:buAutoNum type="romanLcPeriod"/>
            </a:pPr>
            <a:r>
              <a:rPr lang="en-GB" sz="2000" dirty="0" smtClean="0"/>
              <a:t>Marine </a:t>
            </a:r>
            <a:r>
              <a:rPr lang="en-GB" sz="2000" dirty="0" smtClean="0"/>
              <a:t>shipping lanes &amp; </a:t>
            </a:r>
            <a:r>
              <a:rPr lang="en-GB" sz="2000" dirty="0"/>
              <a:t>inland </a:t>
            </a:r>
            <a:r>
              <a:rPr lang="en-GB" sz="2000" dirty="0" smtClean="0"/>
              <a:t>waterways, and </a:t>
            </a:r>
          </a:p>
          <a:p>
            <a:pPr marL="514350" indent="-514350">
              <a:spcBef>
                <a:spcPts val="600"/>
              </a:spcBef>
              <a:buFont typeface="+mj-lt"/>
              <a:buAutoNum type="romanLcPeriod"/>
            </a:pPr>
            <a:r>
              <a:rPr lang="en-GB" sz="2000" dirty="0" smtClean="0"/>
              <a:t>Dams </a:t>
            </a:r>
            <a:r>
              <a:rPr lang="en-GB" sz="2000" dirty="0" smtClean="0"/>
              <a:t>&amp; </a:t>
            </a:r>
            <a:r>
              <a:rPr lang="en-GB" sz="2000" dirty="0" smtClean="0"/>
              <a:t>reservoirs (hydro-electricity, municipal water, irrigation).</a:t>
            </a:r>
            <a:endParaRPr lang="en-GB" sz="2000" dirty="0" smtClean="0"/>
          </a:p>
        </p:txBody>
      </p:sp>
    </p:spTree>
    <p:extLst>
      <p:ext uri="{BB962C8B-B14F-4D97-AF65-F5344CB8AC3E}">
        <p14:creationId xmlns:p14="http://schemas.microsoft.com/office/powerpoint/2010/main" val="2085007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E9D74A57-1E11-4771-BF42-34CF6774F7DD}"/>
              </a:ext>
            </a:extLst>
          </p:cNvPr>
          <p:cNvSpPr>
            <a:spLocks noGrp="1"/>
          </p:cNvSpPr>
          <p:nvPr>
            <p:ph type="title"/>
          </p:nvPr>
        </p:nvSpPr>
        <p:spPr bwMode="auto">
          <a:xfrm>
            <a:off x="384659" y="16565"/>
            <a:ext cx="8229600" cy="1050235"/>
          </a:xfrm>
          <a:solidFill>
            <a:schemeClr val="tx2">
              <a:lumMod val="20000"/>
              <a:lumOff val="80000"/>
            </a:schemeClr>
          </a:solidFill>
        </p:spPr>
        <p:txBody>
          <a:bodyPr vert="horz" wrap="square" lIns="91440" tIns="45720" rIns="91440" bIns="45720" numCol="1" anchor="t" anchorCtr="0" compatLnSpc="1">
            <a:prstTxWarp prst="textNoShape">
              <a:avLst/>
            </a:prstTxWarp>
          </a:bodyPr>
          <a:lstStyle/>
          <a:p>
            <a:pPr>
              <a:defRPr/>
            </a:pPr>
            <a:r>
              <a:rPr lang="en-US" altLang="en-US" dirty="0" smtClean="0">
                <a:ea typeface="ＭＳ Ｐゴシック" pitchFamily="34" charset="-128"/>
              </a:rPr>
              <a:t>The COMESA Context of Blue Economy &amp; State Implementation</a:t>
            </a:r>
            <a:endParaRPr lang="en-US" altLang="en-US" dirty="0">
              <a:ea typeface="ＭＳ Ｐゴシック" pitchFamily="34" charset="-128"/>
            </a:endParaRPr>
          </a:p>
        </p:txBody>
      </p:sp>
      <p:sp>
        <p:nvSpPr>
          <p:cNvPr id="5" name="Content Placeholder 2">
            <a:extLst>
              <a:ext uri="{FF2B5EF4-FFF2-40B4-BE49-F238E27FC236}">
                <a16:creationId xmlns:a16="http://schemas.microsoft.com/office/drawing/2014/main" id="{FA4D62CD-02D2-4F6B-A790-557939CFF538}"/>
              </a:ext>
            </a:extLst>
          </p:cNvPr>
          <p:cNvSpPr>
            <a:spLocks noGrp="1"/>
          </p:cNvSpPr>
          <p:nvPr>
            <p:ph idx="1"/>
          </p:nvPr>
        </p:nvSpPr>
        <p:spPr bwMode="auto">
          <a:xfrm>
            <a:off x="384658" y="1179830"/>
            <a:ext cx="8759342" cy="19443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spcBef>
                <a:spcPts val="600"/>
              </a:spcBef>
              <a:buFont typeface="Arial" panose="020B0604020202020204" pitchFamily="34" charset="0"/>
              <a:buChar char="•"/>
            </a:pPr>
            <a:r>
              <a:rPr lang="en-GB" sz="2200" dirty="0" smtClean="0"/>
              <a:t>The </a:t>
            </a:r>
            <a:r>
              <a:rPr lang="en-GB" sz="2200" dirty="0"/>
              <a:t>COMESA Treaty implicitly enshrines the concept of the blue economy in its various </a:t>
            </a:r>
            <a:r>
              <a:rPr lang="en-GB" sz="2200" dirty="0" smtClean="0"/>
              <a:t>Articles &amp; Provisions.</a:t>
            </a:r>
          </a:p>
          <a:p>
            <a:pPr marL="285750" indent="-285750">
              <a:spcBef>
                <a:spcPts val="600"/>
              </a:spcBef>
              <a:buFont typeface="Arial" panose="020B0604020202020204" pitchFamily="34" charset="0"/>
              <a:buChar char="•"/>
            </a:pPr>
            <a:r>
              <a:rPr lang="en-US" sz="2200" dirty="0"/>
              <a:t>COMESA Industrial </a:t>
            </a:r>
            <a:r>
              <a:rPr lang="en-GB" sz="2200" dirty="0"/>
              <a:t>Strategy </a:t>
            </a:r>
            <a:r>
              <a:rPr lang="en-GB" sz="2200" dirty="0" smtClean="0"/>
              <a:t>2017-2026 &amp; </a:t>
            </a:r>
            <a:r>
              <a:rPr lang="en-GB" sz="2200" dirty="0" err="1"/>
              <a:t>MTSP</a:t>
            </a:r>
            <a:r>
              <a:rPr lang="en-GB" sz="2200" dirty="0"/>
              <a:t> </a:t>
            </a:r>
            <a:r>
              <a:rPr lang="en-GB" sz="2200" dirty="0" smtClean="0"/>
              <a:t>2021-2025</a:t>
            </a:r>
            <a:r>
              <a:rPr lang="en-GB" sz="2200" dirty="0"/>
              <a:t> </a:t>
            </a:r>
            <a:r>
              <a:rPr lang="en-GB" sz="2200" dirty="0" smtClean="0"/>
              <a:t>have </a:t>
            </a:r>
            <a:r>
              <a:rPr lang="en-GB" sz="2200" dirty="0"/>
              <a:t>adopted a clear definition of the blue/ocean economy</a:t>
            </a:r>
            <a:endParaRPr lang="en-GB" sz="2200" dirty="0" smtClean="0"/>
          </a:p>
          <a:p>
            <a:pPr marL="285750" indent="-285750">
              <a:spcBef>
                <a:spcPts val="600"/>
              </a:spcBef>
              <a:buFont typeface="Arial" panose="020B0604020202020204" pitchFamily="34" charset="0"/>
              <a:buChar char="•"/>
            </a:pPr>
            <a:r>
              <a:rPr lang="en-GB" sz="2200" dirty="0" smtClean="0"/>
              <a:t>While these plans &amp; programmes have “envisioned the transformation by unlocking investments and the generation of jobs to citizens through rebranding the use of the water bodies to realize the potential for economic advancement and tapping into new areas of economic actions”</a:t>
            </a:r>
          </a:p>
          <a:p>
            <a:pPr marL="285750" indent="-285750">
              <a:spcBef>
                <a:spcPts val="600"/>
              </a:spcBef>
              <a:buFont typeface="Arial" panose="020B0604020202020204" pitchFamily="34" charset="0"/>
              <a:buChar char="•"/>
            </a:pPr>
            <a:r>
              <a:rPr lang="en-GB" sz="2200" dirty="0" smtClean="0"/>
              <a:t>“However</a:t>
            </a:r>
            <a:r>
              <a:rPr lang="en-GB" sz="2200" dirty="0"/>
              <a:t>, its implementation was largely unsuccessful due to the absence of institutional arrangements for coordination at the COMESA Secretariat and in the Member States and limited requisite </a:t>
            </a:r>
            <a:r>
              <a:rPr lang="en-GB" sz="2200" dirty="0" smtClean="0"/>
              <a:t>resources” (Dr. </a:t>
            </a:r>
            <a:r>
              <a:rPr lang="en-GB" sz="2200" dirty="0" err="1" smtClean="0"/>
              <a:t>Hamukuaya</a:t>
            </a:r>
            <a:r>
              <a:rPr lang="en-GB" sz="2200" dirty="0" smtClean="0"/>
              <a:t> 2022, draft BE Strategy)</a:t>
            </a:r>
          </a:p>
        </p:txBody>
      </p:sp>
    </p:spTree>
    <p:extLst>
      <p:ext uri="{BB962C8B-B14F-4D97-AF65-F5344CB8AC3E}">
        <p14:creationId xmlns:p14="http://schemas.microsoft.com/office/powerpoint/2010/main" val="1985241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E9D74A57-1E11-4771-BF42-34CF6774F7DD}"/>
              </a:ext>
            </a:extLst>
          </p:cNvPr>
          <p:cNvSpPr>
            <a:spLocks noGrp="1"/>
          </p:cNvSpPr>
          <p:nvPr>
            <p:ph type="title"/>
          </p:nvPr>
        </p:nvSpPr>
        <p:spPr bwMode="auto">
          <a:xfrm>
            <a:off x="384659" y="16565"/>
            <a:ext cx="8229600" cy="1050235"/>
          </a:xfrm>
          <a:solidFill>
            <a:schemeClr val="tx2">
              <a:lumMod val="20000"/>
              <a:lumOff val="80000"/>
            </a:schemeClr>
          </a:solidFill>
        </p:spPr>
        <p:txBody>
          <a:bodyPr vert="horz" wrap="square" lIns="91440" tIns="45720" rIns="91440" bIns="45720" numCol="1" anchor="t" anchorCtr="0" compatLnSpc="1">
            <a:prstTxWarp prst="textNoShape">
              <a:avLst/>
            </a:prstTxWarp>
          </a:bodyPr>
          <a:lstStyle/>
          <a:p>
            <a:pPr>
              <a:defRPr/>
            </a:pPr>
            <a:r>
              <a:rPr lang="en-US" altLang="en-US" dirty="0" smtClean="0">
                <a:ea typeface="ＭＳ Ｐゴシック" pitchFamily="34" charset="-128"/>
              </a:rPr>
              <a:t>What Could be the Missing Links?  </a:t>
            </a:r>
            <a:endParaRPr lang="en-US" altLang="en-US" dirty="0">
              <a:ea typeface="ＭＳ Ｐゴシック" pitchFamily="34" charset="-128"/>
            </a:endParaRPr>
          </a:p>
        </p:txBody>
      </p:sp>
      <p:sp>
        <p:nvSpPr>
          <p:cNvPr id="5" name="Content Placeholder 2">
            <a:extLst>
              <a:ext uri="{FF2B5EF4-FFF2-40B4-BE49-F238E27FC236}">
                <a16:creationId xmlns:a16="http://schemas.microsoft.com/office/drawing/2014/main" id="{FA4D62CD-02D2-4F6B-A790-557939CFF538}"/>
              </a:ext>
            </a:extLst>
          </p:cNvPr>
          <p:cNvSpPr>
            <a:spLocks noGrp="1"/>
          </p:cNvSpPr>
          <p:nvPr>
            <p:ph idx="1"/>
          </p:nvPr>
        </p:nvSpPr>
        <p:spPr bwMode="auto">
          <a:xfrm>
            <a:off x="384658" y="1179830"/>
            <a:ext cx="8759342" cy="19443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spcBef>
                <a:spcPts val="600"/>
              </a:spcBef>
              <a:buFont typeface="Arial" panose="020B0604020202020204" pitchFamily="34" charset="0"/>
              <a:buChar char="•"/>
            </a:pPr>
            <a:r>
              <a:rPr lang="en-GB" sz="2600" dirty="0">
                <a:solidFill>
                  <a:srgbClr val="FF0000"/>
                </a:solidFill>
              </a:rPr>
              <a:t>Absence of coordinating institutions </a:t>
            </a:r>
            <a:r>
              <a:rPr lang="en-GB" sz="2600" dirty="0"/>
              <a:t>– to pull unrelated economic components into a coherent whole</a:t>
            </a:r>
          </a:p>
          <a:p>
            <a:pPr marL="285750" indent="-285750">
              <a:spcBef>
                <a:spcPts val="600"/>
              </a:spcBef>
              <a:buFont typeface="Arial" panose="020B0604020202020204" pitchFamily="34" charset="0"/>
              <a:buChar char="•"/>
            </a:pPr>
            <a:r>
              <a:rPr lang="en-GB" sz="2600" dirty="0"/>
              <a:t>We might have adopted a </a:t>
            </a:r>
            <a:r>
              <a:rPr lang="en-GB" sz="2600" dirty="0">
                <a:solidFill>
                  <a:srgbClr val="FF0000"/>
                </a:solidFill>
              </a:rPr>
              <a:t>seemingly attractive, but complex concept </a:t>
            </a:r>
            <a:r>
              <a:rPr lang="en-GB" sz="2600" dirty="0"/>
              <a:t>– “Blue Economy”</a:t>
            </a:r>
          </a:p>
          <a:p>
            <a:pPr marL="285750" indent="-285750">
              <a:spcBef>
                <a:spcPts val="600"/>
              </a:spcBef>
              <a:buFont typeface="Arial" panose="020B0604020202020204" pitchFamily="34" charset="0"/>
              <a:buChar char="•"/>
            </a:pPr>
            <a:r>
              <a:rPr lang="en-GB" sz="2600" dirty="0" smtClean="0"/>
              <a:t>Therefore, we might need to start from what we know best – </a:t>
            </a:r>
            <a:r>
              <a:rPr lang="en-GB" sz="2600" dirty="0" smtClean="0">
                <a:solidFill>
                  <a:srgbClr val="FF0000"/>
                </a:solidFill>
              </a:rPr>
              <a:t>fisheries and aquaculture</a:t>
            </a:r>
          </a:p>
          <a:p>
            <a:pPr marL="285750" indent="-285750">
              <a:spcBef>
                <a:spcPts val="600"/>
              </a:spcBef>
              <a:buFont typeface="Arial" panose="020B0604020202020204" pitchFamily="34" charset="0"/>
              <a:buChar char="•"/>
            </a:pPr>
            <a:r>
              <a:rPr lang="en-US" sz="2600" dirty="0" smtClean="0"/>
              <a:t>Recall: COMESA 4</a:t>
            </a:r>
            <a:r>
              <a:rPr lang="en-US" sz="2600" baseline="30000" dirty="0" smtClean="0"/>
              <a:t>th</a:t>
            </a:r>
            <a:r>
              <a:rPr lang="en-US" sz="2600" dirty="0" smtClean="0"/>
              <a:t> Joint Ministers of Agriculture, Environment and Natural Resources held in Ezulwini, eSwatini on 21 – 22 July 2011, </a:t>
            </a:r>
            <a:r>
              <a:rPr lang="en-GB" sz="2600" dirty="0" smtClean="0"/>
              <a:t>acknowledged the importance of the marine and freshwater domain of the region, and </a:t>
            </a:r>
            <a:r>
              <a:rPr lang="en-US" sz="2600" dirty="0" smtClean="0"/>
              <a:t>adopted the </a:t>
            </a:r>
            <a:r>
              <a:rPr lang="en-US" sz="2600" dirty="0" smtClean="0">
                <a:solidFill>
                  <a:srgbClr val="FF0000"/>
                </a:solidFill>
              </a:rPr>
              <a:t>COMESA Fisheries &amp; Aquaculture Strategy</a:t>
            </a:r>
            <a:r>
              <a:rPr lang="en-US" sz="2600" dirty="0" smtClean="0"/>
              <a:t>.</a:t>
            </a:r>
            <a:endParaRPr lang="en-GB" altLang="en-US" sz="2600" dirty="0">
              <a:ea typeface="ＭＳ Ｐゴシック" panose="020B0600070205080204" pitchFamily="34" charset="-128"/>
            </a:endParaRPr>
          </a:p>
        </p:txBody>
      </p:sp>
    </p:spTree>
    <p:extLst>
      <p:ext uri="{BB962C8B-B14F-4D97-AF65-F5344CB8AC3E}">
        <p14:creationId xmlns:p14="http://schemas.microsoft.com/office/powerpoint/2010/main" val="73578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E9D74A57-1E11-4771-BF42-34CF6774F7DD}"/>
              </a:ext>
            </a:extLst>
          </p:cNvPr>
          <p:cNvSpPr>
            <a:spLocks noGrp="1"/>
          </p:cNvSpPr>
          <p:nvPr>
            <p:ph type="title"/>
          </p:nvPr>
        </p:nvSpPr>
        <p:spPr bwMode="auto">
          <a:xfrm>
            <a:off x="384659" y="16565"/>
            <a:ext cx="8229600" cy="1050235"/>
          </a:xfrm>
          <a:solidFill>
            <a:schemeClr val="tx2">
              <a:lumMod val="20000"/>
              <a:lumOff val="80000"/>
            </a:schemeClr>
          </a:solidFill>
        </p:spPr>
        <p:txBody>
          <a:bodyPr vert="horz" wrap="square" lIns="91440" tIns="45720" rIns="91440" bIns="45720" numCol="1" anchor="t" anchorCtr="0" compatLnSpc="1">
            <a:prstTxWarp prst="textNoShape">
              <a:avLst/>
            </a:prstTxWarp>
          </a:bodyPr>
          <a:lstStyle/>
          <a:p>
            <a:pPr>
              <a:defRPr/>
            </a:pPr>
            <a:r>
              <a:rPr lang="en-US" altLang="en-US" dirty="0" smtClean="0">
                <a:ea typeface="ＭＳ Ｐゴシック" pitchFamily="34" charset="-128"/>
              </a:rPr>
              <a:t>Desired Future Outcomes of COMESA Fisheries &amp; Aquaculture Strategy</a:t>
            </a:r>
            <a:endParaRPr lang="en-US" altLang="en-US" dirty="0">
              <a:ea typeface="ＭＳ Ｐゴシック" pitchFamily="34" charset="-128"/>
            </a:endParaRPr>
          </a:p>
        </p:txBody>
      </p:sp>
      <p:sp>
        <p:nvSpPr>
          <p:cNvPr id="5" name="Content Placeholder 2">
            <a:extLst>
              <a:ext uri="{FF2B5EF4-FFF2-40B4-BE49-F238E27FC236}">
                <a16:creationId xmlns:a16="http://schemas.microsoft.com/office/drawing/2014/main" id="{FA4D62CD-02D2-4F6B-A790-557939CFF538}"/>
              </a:ext>
            </a:extLst>
          </p:cNvPr>
          <p:cNvSpPr>
            <a:spLocks noGrp="1"/>
          </p:cNvSpPr>
          <p:nvPr>
            <p:ph idx="1"/>
          </p:nvPr>
        </p:nvSpPr>
        <p:spPr bwMode="auto">
          <a:xfrm>
            <a:off x="304800" y="1143000"/>
            <a:ext cx="5791200" cy="19443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spcBef>
                <a:spcPts val="600"/>
              </a:spcBef>
              <a:buFont typeface="Arial" panose="020B0604020202020204" pitchFamily="34" charset="0"/>
              <a:buChar char="•"/>
            </a:pPr>
            <a:r>
              <a:rPr lang="en-US" sz="1480" dirty="0">
                <a:solidFill>
                  <a:srgbClr val="FF0000"/>
                </a:solidFill>
              </a:rPr>
              <a:t>Coherent, </a:t>
            </a:r>
            <a:r>
              <a:rPr lang="en-US" sz="1480" dirty="0" smtClean="0">
                <a:solidFill>
                  <a:srgbClr val="FF0000"/>
                </a:solidFill>
              </a:rPr>
              <a:t>coordinated </a:t>
            </a:r>
            <a:r>
              <a:rPr lang="en-US" sz="1480" dirty="0">
                <a:solidFill>
                  <a:srgbClr val="FF0000"/>
                </a:solidFill>
              </a:rPr>
              <a:t>approach </a:t>
            </a:r>
            <a:r>
              <a:rPr lang="en-US" sz="1480" dirty="0"/>
              <a:t>is </a:t>
            </a:r>
            <a:r>
              <a:rPr lang="en-US" sz="1480" dirty="0" smtClean="0"/>
              <a:t>agreed, </a:t>
            </a:r>
            <a:r>
              <a:rPr lang="en-US" sz="1480" dirty="0"/>
              <a:t>stake-holders committed to implementation, and investors are aware of options and opportunities in public, private and other sectors. </a:t>
            </a:r>
            <a:endParaRPr lang="en-US" sz="1480" dirty="0" smtClean="0"/>
          </a:p>
          <a:p>
            <a:r>
              <a:rPr lang="en-US" sz="1480" dirty="0" smtClean="0"/>
              <a:t>Regional</a:t>
            </a:r>
            <a:r>
              <a:rPr lang="en-US" sz="1480" dirty="0"/>
              <a:t>, national </a:t>
            </a:r>
            <a:r>
              <a:rPr lang="en-US" sz="1480" dirty="0" smtClean="0"/>
              <a:t>&amp; </a:t>
            </a:r>
            <a:r>
              <a:rPr lang="en-US" sz="1480" dirty="0">
                <a:solidFill>
                  <a:srgbClr val="FF0000"/>
                </a:solidFill>
              </a:rPr>
              <a:t>local </a:t>
            </a:r>
            <a:r>
              <a:rPr lang="en-US" sz="1480" dirty="0" smtClean="0">
                <a:solidFill>
                  <a:srgbClr val="FF0000"/>
                </a:solidFill>
              </a:rPr>
              <a:t>capacities for management </a:t>
            </a:r>
            <a:r>
              <a:rPr lang="en-US" sz="1480" dirty="0" smtClean="0"/>
              <a:t>&amp; development strengthened.</a:t>
            </a:r>
            <a:endParaRPr lang="en-GB" sz="1480" dirty="0"/>
          </a:p>
          <a:p>
            <a:r>
              <a:rPr lang="en-US" sz="1480" dirty="0"/>
              <a:t>Best practice management </a:t>
            </a:r>
            <a:r>
              <a:rPr lang="en-US" sz="1480" dirty="0" smtClean="0"/>
              <a:t>defined, with key stocks &amp; resources </a:t>
            </a:r>
            <a:r>
              <a:rPr lang="en-US" sz="1480" dirty="0"/>
              <a:t>identified for </a:t>
            </a:r>
            <a:r>
              <a:rPr lang="en-US" sz="1480" dirty="0">
                <a:solidFill>
                  <a:srgbClr val="FF0000"/>
                </a:solidFill>
              </a:rPr>
              <a:t>development of management plans</a:t>
            </a:r>
            <a:r>
              <a:rPr lang="en-US" sz="1480" dirty="0"/>
              <a:t>. </a:t>
            </a:r>
            <a:endParaRPr lang="en-US" sz="1480" dirty="0" smtClean="0"/>
          </a:p>
          <a:p>
            <a:pPr marL="285750" indent="-285750">
              <a:spcBef>
                <a:spcPts val="600"/>
              </a:spcBef>
              <a:buFont typeface="Arial" panose="020B0604020202020204" pitchFamily="34" charset="0"/>
              <a:buChar char="•"/>
            </a:pPr>
            <a:r>
              <a:rPr lang="en-US" sz="1480" dirty="0" smtClean="0"/>
              <a:t>Priority </a:t>
            </a:r>
            <a:r>
              <a:rPr lang="en-US" sz="1480" dirty="0"/>
              <a:t>zones </a:t>
            </a:r>
            <a:r>
              <a:rPr lang="en-US" sz="1480" dirty="0" smtClean="0"/>
              <a:t>&amp; </a:t>
            </a:r>
            <a:r>
              <a:rPr lang="en-US" sz="1480" dirty="0"/>
              <a:t>targets for </a:t>
            </a:r>
            <a:r>
              <a:rPr lang="en-US" sz="1480" dirty="0">
                <a:solidFill>
                  <a:srgbClr val="FF0000"/>
                </a:solidFill>
              </a:rPr>
              <a:t>aquaculture development </a:t>
            </a:r>
            <a:r>
              <a:rPr lang="en-US" sz="1480" dirty="0"/>
              <a:t>identified </a:t>
            </a:r>
            <a:r>
              <a:rPr lang="en-US" sz="1480" dirty="0" smtClean="0"/>
              <a:t>&amp; </a:t>
            </a:r>
            <a:r>
              <a:rPr lang="en-US" sz="1480" dirty="0"/>
              <a:t>investment strategy </a:t>
            </a:r>
            <a:r>
              <a:rPr lang="en-US" sz="1480" dirty="0" smtClean="0"/>
              <a:t>in place for public &amp; </a:t>
            </a:r>
            <a:r>
              <a:rPr lang="en-US" sz="1480" dirty="0"/>
              <a:t>private </a:t>
            </a:r>
            <a:r>
              <a:rPr lang="en-US" sz="1480" dirty="0" smtClean="0"/>
              <a:t>sector</a:t>
            </a:r>
          </a:p>
          <a:p>
            <a:pPr marL="285750" indent="-285750">
              <a:spcBef>
                <a:spcPts val="600"/>
              </a:spcBef>
              <a:buFont typeface="Arial" panose="020B0604020202020204" pitchFamily="34" charset="0"/>
              <a:buChar char="•"/>
            </a:pPr>
            <a:r>
              <a:rPr lang="en-US" sz="1480" dirty="0">
                <a:solidFill>
                  <a:srgbClr val="FF0000"/>
                </a:solidFill>
              </a:rPr>
              <a:t>Value chain approach </a:t>
            </a:r>
            <a:r>
              <a:rPr lang="en-US" sz="1480" dirty="0"/>
              <a:t>to sector development adopted and targets and investment strategies identified; </a:t>
            </a:r>
            <a:endParaRPr lang="en-US" sz="1480" dirty="0" smtClean="0"/>
          </a:p>
          <a:p>
            <a:pPr marL="285750" indent="-285750">
              <a:spcBef>
                <a:spcPts val="600"/>
              </a:spcBef>
              <a:buFont typeface="Arial" panose="020B0604020202020204" pitchFamily="34" charset="0"/>
              <a:buChar char="•"/>
            </a:pPr>
            <a:r>
              <a:rPr lang="en-US" sz="1480" dirty="0" smtClean="0">
                <a:solidFill>
                  <a:srgbClr val="FF0000"/>
                </a:solidFill>
              </a:rPr>
              <a:t>Awareness of development impact of fish at </a:t>
            </a:r>
            <a:r>
              <a:rPr lang="en-US" sz="1480" dirty="0">
                <a:solidFill>
                  <a:srgbClr val="FF0000"/>
                </a:solidFill>
              </a:rPr>
              <a:t>all </a:t>
            </a:r>
            <a:r>
              <a:rPr lang="en-US" sz="1480" dirty="0" smtClean="0">
                <a:solidFill>
                  <a:srgbClr val="FF0000"/>
                </a:solidFill>
              </a:rPr>
              <a:t>levels</a:t>
            </a:r>
            <a:r>
              <a:rPr lang="en-US" sz="1480" dirty="0" smtClean="0"/>
              <a:t>; </a:t>
            </a:r>
            <a:r>
              <a:rPr lang="en-US" sz="1480" dirty="0"/>
              <a:t>sectoral options for addressing equity, potential links with </a:t>
            </a:r>
            <a:r>
              <a:rPr lang="en-US" sz="1480" dirty="0" err="1"/>
              <a:t>MDGs</a:t>
            </a:r>
            <a:r>
              <a:rPr lang="en-US" sz="1480" dirty="0"/>
              <a:t>; potential food security impact understood; agreements to develop and apply targeted approaches; recognition of linkages with other </a:t>
            </a:r>
            <a:r>
              <a:rPr lang="en-US" sz="1480" dirty="0" smtClean="0"/>
              <a:t>sectors</a:t>
            </a:r>
          </a:p>
          <a:p>
            <a:pPr marL="285750" indent="-285750">
              <a:spcBef>
                <a:spcPts val="600"/>
              </a:spcBef>
              <a:buFont typeface="Arial" panose="020B0604020202020204" pitchFamily="34" charset="0"/>
              <a:buChar char="•"/>
            </a:pPr>
            <a:r>
              <a:rPr lang="en-US" sz="1480" dirty="0"/>
              <a:t>Framework </a:t>
            </a:r>
            <a:r>
              <a:rPr lang="en-US" sz="1480" dirty="0" smtClean="0"/>
              <a:t>&amp; </a:t>
            </a:r>
            <a:r>
              <a:rPr lang="en-US" sz="1480" dirty="0"/>
              <a:t>processes </a:t>
            </a:r>
            <a:r>
              <a:rPr lang="en-US" sz="1480" dirty="0" smtClean="0"/>
              <a:t>in place for </a:t>
            </a:r>
            <a:r>
              <a:rPr lang="en-US" sz="1480" dirty="0"/>
              <a:t>defining change, </a:t>
            </a:r>
            <a:r>
              <a:rPr lang="en-US" sz="1480" dirty="0">
                <a:solidFill>
                  <a:srgbClr val="FF0000"/>
                </a:solidFill>
              </a:rPr>
              <a:t>monitoring indicators</a:t>
            </a:r>
            <a:r>
              <a:rPr lang="en-US" sz="1480" dirty="0"/>
              <a:t>, building and </a:t>
            </a:r>
            <a:r>
              <a:rPr lang="en-US" sz="1480" dirty="0">
                <a:solidFill>
                  <a:srgbClr val="FF0000"/>
                </a:solidFill>
              </a:rPr>
              <a:t>exchanging knowledge; </a:t>
            </a:r>
            <a:r>
              <a:rPr lang="en-US" sz="1480" dirty="0"/>
              <a:t>parameters for ICT, knowledge links, decision-making, </a:t>
            </a:r>
            <a:r>
              <a:rPr lang="en-US" sz="1480" dirty="0" smtClean="0"/>
              <a:t>accountability</a:t>
            </a:r>
            <a:endParaRPr lang="en-GB" altLang="en-US" sz="1480" dirty="0">
              <a:ea typeface="ＭＳ Ｐゴシック" panose="020B0600070205080204" pitchFamily="34" charset="-128"/>
            </a:endParaRPr>
          </a:p>
        </p:txBody>
      </p:sp>
      <p:pic>
        <p:nvPicPr>
          <p:cNvPr id="3" name="Picture 2"/>
          <p:cNvPicPr>
            <a:picLocks noChangeAspect="1"/>
          </p:cNvPicPr>
          <p:nvPr/>
        </p:nvPicPr>
        <p:blipFill>
          <a:blip r:embed="rId2"/>
          <a:stretch>
            <a:fillRect/>
          </a:stretch>
        </p:blipFill>
        <p:spPr>
          <a:xfrm>
            <a:off x="5929722" y="1752600"/>
            <a:ext cx="3194400" cy="4109320"/>
          </a:xfrm>
          <a:prstGeom prst="rect">
            <a:avLst/>
          </a:prstGeom>
        </p:spPr>
      </p:pic>
    </p:spTree>
    <p:extLst>
      <p:ext uri="{BB962C8B-B14F-4D97-AF65-F5344CB8AC3E}">
        <p14:creationId xmlns:p14="http://schemas.microsoft.com/office/powerpoint/2010/main" val="241926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E9D74A57-1E11-4771-BF42-34CF6774F7DD}"/>
              </a:ext>
            </a:extLst>
          </p:cNvPr>
          <p:cNvSpPr>
            <a:spLocks noGrp="1"/>
          </p:cNvSpPr>
          <p:nvPr>
            <p:ph type="title"/>
          </p:nvPr>
        </p:nvSpPr>
        <p:spPr bwMode="auto">
          <a:xfrm>
            <a:off x="384659" y="16565"/>
            <a:ext cx="8229600" cy="1050235"/>
          </a:xfrm>
          <a:solidFill>
            <a:schemeClr val="tx2">
              <a:lumMod val="20000"/>
              <a:lumOff val="80000"/>
            </a:schemeClr>
          </a:solidFill>
        </p:spPr>
        <p:txBody>
          <a:bodyPr vert="horz" wrap="square" lIns="91440" tIns="45720" rIns="91440" bIns="45720" numCol="1" anchor="t" anchorCtr="0" compatLnSpc="1">
            <a:prstTxWarp prst="textNoShape">
              <a:avLst/>
            </a:prstTxWarp>
          </a:bodyPr>
          <a:lstStyle/>
          <a:p>
            <a:pPr>
              <a:defRPr/>
            </a:pPr>
            <a:r>
              <a:rPr lang="en-US" altLang="en-US" dirty="0" smtClean="0">
                <a:ea typeface="ＭＳ Ｐゴシック" pitchFamily="34" charset="-128"/>
              </a:rPr>
              <a:t>Strategy to Transition COMESA to Blue Economy</a:t>
            </a:r>
            <a:endParaRPr lang="en-US" altLang="en-US" dirty="0">
              <a:ea typeface="ＭＳ Ｐゴシック" pitchFamily="34" charset="-128"/>
            </a:endParaRPr>
          </a:p>
        </p:txBody>
      </p:sp>
      <p:sp>
        <p:nvSpPr>
          <p:cNvPr id="5" name="Content Placeholder 2">
            <a:extLst>
              <a:ext uri="{FF2B5EF4-FFF2-40B4-BE49-F238E27FC236}">
                <a16:creationId xmlns:a16="http://schemas.microsoft.com/office/drawing/2014/main" id="{FA4D62CD-02D2-4F6B-A790-557939CFF538}"/>
              </a:ext>
            </a:extLst>
          </p:cNvPr>
          <p:cNvSpPr>
            <a:spLocks noGrp="1"/>
          </p:cNvSpPr>
          <p:nvPr>
            <p:ph idx="1"/>
          </p:nvPr>
        </p:nvSpPr>
        <p:spPr bwMode="auto">
          <a:xfrm>
            <a:off x="304800" y="1143000"/>
            <a:ext cx="8686800" cy="19443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dirty="0" smtClean="0"/>
              <a:t>In order to </a:t>
            </a:r>
            <a:r>
              <a:rPr lang="en-US" dirty="0">
                <a:solidFill>
                  <a:srgbClr val="FF0000"/>
                </a:solidFill>
              </a:rPr>
              <a:t>t</a:t>
            </a:r>
            <a:r>
              <a:rPr lang="en-US" dirty="0" smtClean="0">
                <a:solidFill>
                  <a:srgbClr val="FF0000"/>
                </a:solidFill>
              </a:rPr>
              <a:t>ransition </a:t>
            </a:r>
            <a:r>
              <a:rPr lang="en-US" dirty="0" smtClean="0"/>
              <a:t>COMESA </a:t>
            </a:r>
            <a:r>
              <a:rPr lang="en-US" dirty="0"/>
              <a:t>Member States to Blue </a:t>
            </a:r>
            <a:r>
              <a:rPr lang="en-US" dirty="0" smtClean="0"/>
              <a:t>Economy, we need to:</a:t>
            </a:r>
            <a:endParaRPr lang="en-GB" dirty="0"/>
          </a:p>
          <a:p>
            <a:r>
              <a:rPr lang="en-ZA" dirty="0" smtClean="0"/>
              <a:t>Build </a:t>
            </a:r>
            <a:r>
              <a:rPr lang="en-ZA" dirty="0"/>
              <a:t>a coherent Blue Economy Strategic Framework, </a:t>
            </a:r>
            <a:endParaRPr lang="en-ZA" dirty="0" smtClean="0"/>
          </a:p>
          <a:p>
            <a:r>
              <a:rPr lang="en-ZA" dirty="0" smtClean="0"/>
              <a:t>COMESA MS should </a:t>
            </a:r>
            <a:r>
              <a:rPr lang="en-ZA" dirty="0"/>
              <a:t>harness the ocean and inland waters by </a:t>
            </a:r>
            <a:r>
              <a:rPr lang="en-ZA" dirty="0">
                <a:solidFill>
                  <a:srgbClr val="FF0000"/>
                </a:solidFill>
              </a:rPr>
              <a:t>pull together </a:t>
            </a:r>
            <a:r>
              <a:rPr lang="en-ZA" dirty="0" smtClean="0">
                <a:solidFill>
                  <a:srgbClr val="FF0000"/>
                </a:solidFill>
              </a:rPr>
              <a:t>existing/traditional </a:t>
            </a:r>
            <a:r>
              <a:rPr lang="en-ZA" dirty="0">
                <a:solidFill>
                  <a:srgbClr val="FF0000"/>
                </a:solidFill>
              </a:rPr>
              <a:t>sectoral development themes</a:t>
            </a:r>
            <a:r>
              <a:rPr lang="en-ZA" dirty="0"/>
              <a:t>. </a:t>
            </a:r>
            <a:endParaRPr lang="en-ZA" dirty="0" smtClean="0"/>
          </a:p>
          <a:p>
            <a:r>
              <a:rPr lang="en-ZA" dirty="0" smtClean="0"/>
              <a:t>COMESA MS should Implement policies </a:t>
            </a:r>
            <a:r>
              <a:rPr lang="en-ZA" dirty="0"/>
              <a:t>and strategies </a:t>
            </a:r>
            <a:r>
              <a:rPr lang="en-ZA" dirty="0" smtClean="0"/>
              <a:t>targeting </a:t>
            </a:r>
            <a:r>
              <a:rPr lang="en-ZA" dirty="0"/>
              <a:t>the key </a:t>
            </a:r>
            <a:r>
              <a:rPr lang="en-ZA" dirty="0" smtClean="0"/>
              <a:t>economic </a:t>
            </a:r>
            <a:r>
              <a:rPr lang="en-ZA" dirty="0" smtClean="0">
                <a:solidFill>
                  <a:srgbClr val="FF0000"/>
                </a:solidFill>
              </a:rPr>
              <a:t>inter</a:t>
            </a:r>
            <a:r>
              <a:rPr lang="en-GB" dirty="0" smtClean="0">
                <a:solidFill>
                  <a:srgbClr val="FF0000"/>
                </a:solidFill>
              </a:rPr>
              <a:t>-sectoral </a:t>
            </a:r>
            <a:r>
              <a:rPr lang="en-GB" dirty="0">
                <a:solidFill>
                  <a:srgbClr val="FF0000"/>
                </a:solidFill>
              </a:rPr>
              <a:t>coordination </a:t>
            </a:r>
            <a:r>
              <a:rPr lang="en-GB" dirty="0"/>
              <a:t>to harness Blue Growth </a:t>
            </a:r>
            <a:r>
              <a:rPr lang="en-ZA" dirty="0" smtClean="0"/>
              <a:t>of BE. </a:t>
            </a:r>
            <a:endParaRPr lang="en-GB" altLang="en-US" sz="1480" dirty="0">
              <a:ea typeface="ＭＳ Ｐゴシック" panose="020B0600070205080204" pitchFamily="34" charset="-128"/>
            </a:endParaRPr>
          </a:p>
        </p:txBody>
      </p:sp>
    </p:spTree>
    <p:extLst>
      <p:ext uri="{BB962C8B-B14F-4D97-AF65-F5344CB8AC3E}">
        <p14:creationId xmlns:p14="http://schemas.microsoft.com/office/powerpoint/2010/main" val="1564349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E9D74A57-1E11-4771-BF42-34CF6774F7DD}"/>
              </a:ext>
            </a:extLst>
          </p:cNvPr>
          <p:cNvSpPr>
            <a:spLocks noGrp="1"/>
          </p:cNvSpPr>
          <p:nvPr>
            <p:ph type="title"/>
          </p:nvPr>
        </p:nvSpPr>
        <p:spPr bwMode="auto">
          <a:xfrm>
            <a:off x="384658" y="16565"/>
            <a:ext cx="8378341" cy="1050235"/>
          </a:xfrm>
          <a:solidFill>
            <a:schemeClr val="tx2">
              <a:lumMod val="20000"/>
              <a:lumOff val="80000"/>
            </a:schemeClr>
          </a:solidFill>
        </p:spPr>
        <p:txBody>
          <a:bodyPr vert="horz" wrap="square" lIns="91440" tIns="45720" rIns="91440" bIns="45720" numCol="1" anchor="t" anchorCtr="0" compatLnSpc="1">
            <a:prstTxWarp prst="textNoShape">
              <a:avLst/>
            </a:prstTxWarp>
          </a:bodyPr>
          <a:lstStyle/>
          <a:p>
            <a:pPr>
              <a:defRPr/>
            </a:pPr>
            <a:r>
              <a:rPr lang="en-GB" sz="3000" dirty="0"/>
              <a:t>Blue Economy Sectors and Linkages for Blue</a:t>
            </a:r>
            <a:br>
              <a:rPr lang="en-GB" sz="3000" dirty="0"/>
            </a:br>
            <a:r>
              <a:rPr lang="en-GB" sz="3000" dirty="0"/>
              <a:t>Economy Development </a:t>
            </a:r>
            <a:r>
              <a:rPr lang="en-US" altLang="en-US" sz="3000" dirty="0" smtClean="0">
                <a:ea typeface="ＭＳ Ｐゴシック" pitchFamily="34" charset="-128"/>
              </a:rPr>
              <a:t>Strategy</a:t>
            </a:r>
            <a:endParaRPr lang="en-US" altLang="en-US" sz="3000" dirty="0">
              <a:ea typeface="ＭＳ Ｐゴシック" pitchFamily="34" charset="-128"/>
            </a:endParaRPr>
          </a:p>
        </p:txBody>
      </p:sp>
      <p:graphicFrame>
        <p:nvGraphicFramePr>
          <p:cNvPr id="4" name="Table 3"/>
          <p:cNvGraphicFramePr>
            <a:graphicFrameLocks noGrp="1"/>
          </p:cNvGraphicFramePr>
          <p:nvPr>
            <p:extLst>
              <p:ext uri="{D42A27DB-BD31-4B8C-83A1-F6EECF244321}">
                <p14:modId xmlns:p14="http://schemas.microsoft.com/office/powerpoint/2010/main" val="168546411"/>
              </p:ext>
            </p:extLst>
          </p:nvPr>
        </p:nvGraphicFramePr>
        <p:xfrm>
          <a:off x="457200" y="1267570"/>
          <a:ext cx="8610600" cy="5292736"/>
        </p:xfrm>
        <a:graphic>
          <a:graphicData uri="http://schemas.openxmlformats.org/drawingml/2006/table">
            <a:tbl>
              <a:tblPr firstRow="1" firstCol="1" bandRow="1">
                <a:tableStyleId>{5C22544A-7EE6-4342-B048-85BDC9FD1C3A}</a:tableStyleId>
              </a:tblPr>
              <a:tblGrid>
                <a:gridCol w="4400803">
                  <a:extLst>
                    <a:ext uri="{9D8B030D-6E8A-4147-A177-3AD203B41FA5}">
                      <a16:colId xmlns:a16="http://schemas.microsoft.com/office/drawing/2014/main" val="3727439794"/>
                    </a:ext>
                  </a:extLst>
                </a:gridCol>
                <a:gridCol w="4209797">
                  <a:extLst>
                    <a:ext uri="{9D8B030D-6E8A-4147-A177-3AD203B41FA5}">
                      <a16:colId xmlns:a16="http://schemas.microsoft.com/office/drawing/2014/main" val="3018291723"/>
                    </a:ext>
                  </a:extLst>
                </a:gridCol>
              </a:tblGrid>
              <a:tr h="485030">
                <a:tc>
                  <a:txBody>
                    <a:bodyPr/>
                    <a:lstStyle/>
                    <a:p>
                      <a:pPr>
                        <a:spcAft>
                          <a:spcPts val="600"/>
                        </a:spcAft>
                      </a:pPr>
                      <a:r>
                        <a:rPr lang="en-GB" sz="1400" dirty="0">
                          <a:solidFill>
                            <a:schemeClr val="tx1"/>
                          </a:solidFill>
                          <a:effectLst/>
                        </a:rPr>
                        <a:t>COMESA Blue Economy </a:t>
                      </a:r>
                      <a:r>
                        <a:rPr lang="en-GB" sz="1400" dirty="0" smtClean="0">
                          <a:solidFill>
                            <a:schemeClr val="tx1"/>
                          </a:solidFill>
                          <a:effectLst/>
                        </a:rPr>
                        <a:t>Development Action</a:t>
                      </a:r>
                      <a:endParaRPr lang="en-GB"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GB" sz="1400" dirty="0" smtClean="0">
                          <a:solidFill>
                            <a:schemeClr val="tx1"/>
                          </a:solidFill>
                          <a:effectLst/>
                        </a:rPr>
                        <a:t>COMESA Fisheries &amp; Aquaculture Strategy Specific </a:t>
                      </a:r>
                      <a:r>
                        <a:rPr lang="en-GB" sz="1400" dirty="0">
                          <a:solidFill>
                            <a:schemeClr val="tx1"/>
                          </a:solidFill>
                          <a:effectLst/>
                        </a:rPr>
                        <a:t>Outcomes</a:t>
                      </a:r>
                      <a:endParaRPr lang="en-GB" sz="1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1947558141"/>
                  </a:ext>
                </a:extLst>
              </a:tr>
              <a:tr h="421193">
                <a:tc>
                  <a:txBody>
                    <a:bodyPr/>
                    <a:lstStyle/>
                    <a:p>
                      <a:pPr>
                        <a:spcAft>
                          <a:spcPts val="600"/>
                        </a:spcAft>
                      </a:pPr>
                      <a:r>
                        <a:rPr lang="en-ZA" sz="1000" dirty="0">
                          <a:solidFill>
                            <a:schemeClr val="tx1"/>
                          </a:solidFill>
                          <a:effectLst/>
                        </a:rPr>
                        <a:t>Promote adoption of Blue Economy and </a:t>
                      </a:r>
                      <a:r>
                        <a:rPr lang="en-ZA" sz="1000" dirty="0" smtClean="0">
                          <a:solidFill>
                            <a:schemeClr val="tx1"/>
                          </a:solidFill>
                          <a:effectLst/>
                        </a:rPr>
                        <a:t>institutionalise at regional and national levels</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US" sz="1000" b="1" dirty="0">
                          <a:solidFill>
                            <a:schemeClr val="tx1"/>
                          </a:solidFill>
                          <a:effectLst/>
                        </a:rPr>
                        <a:t>Coherent, coordinated approach is agreed, stake-holders committed to implementation, and investors are aware of options and opportunities in public, private and other sectors. </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3655986796"/>
                  </a:ext>
                </a:extLst>
              </a:tr>
              <a:tr h="210597">
                <a:tc>
                  <a:txBody>
                    <a:bodyPr/>
                    <a:lstStyle/>
                    <a:p>
                      <a:pPr>
                        <a:spcAft>
                          <a:spcPts val="600"/>
                        </a:spcAft>
                      </a:pPr>
                      <a:r>
                        <a:rPr lang="en-ZA" sz="1000" dirty="0">
                          <a:solidFill>
                            <a:schemeClr val="tx1"/>
                          </a:solidFill>
                          <a:effectLst/>
                        </a:rPr>
                        <a:t>Mainstream </a:t>
                      </a:r>
                      <a:r>
                        <a:rPr lang="en-GB" sz="1000" dirty="0">
                          <a:solidFill>
                            <a:schemeClr val="tx1"/>
                          </a:solidFill>
                          <a:effectLst/>
                        </a:rPr>
                        <a:t>Blue Economy into national development </a:t>
                      </a:r>
                      <a:r>
                        <a:rPr lang="en-GB" sz="1000" dirty="0" smtClean="0">
                          <a:solidFill>
                            <a:schemeClr val="tx1"/>
                          </a:solidFill>
                          <a:effectLst/>
                        </a:rPr>
                        <a:t>planning process</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ZA" sz="1000" b="1" dirty="0">
                          <a:solidFill>
                            <a:schemeClr val="tx1"/>
                          </a:solidFill>
                          <a:effectLst/>
                        </a:rPr>
                        <a:t> </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1587154018"/>
                  </a:ext>
                </a:extLst>
              </a:tr>
              <a:tr h="426833">
                <a:tc>
                  <a:txBody>
                    <a:bodyPr/>
                    <a:lstStyle/>
                    <a:p>
                      <a:pPr>
                        <a:spcAft>
                          <a:spcPts val="600"/>
                        </a:spcAft>
                      </a:pPr>
                      <a:r>
                        <a:rPr lang="en-GB" sz="1000" dirty="0">
                          <a:solidFill>
                            <a:schemeClr val="tx1"/>
                          </a:solidFill>
                          <a:effectLst/>
                        </a:rPr>
                        <a:t>Undertake stocktaking to value Blue Economies </a:t>
                      </a:r>
                      <a:r>
                        <a:rPr lang="en-GB" sz="1000" dirty="0" smtClean="0">
                          <a:solidFill>
                            <a:schemeClr val="tx1"/>
                          </a:solidFill>
                          <a:effectLst/>
                        </a:rPr>
                        <a:t>or components </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US" sz="1000" b="1" dirty="0">
                          <a:solidFill>
                            <a:schemeClr val="tx1"/>
                          </a:solidFill>
                          <a:effectLst/>
                        </a:rPr>
                        <a:t>Value chain approach to sector development adopted and targets and investment strategies </a:t>
                      </a:r>
                      <a:r>
                        <a:rPr lang="en-US" sz="1000" b="1" dirty="0" smtClean="0">
                          <a:solidFill>
                            <a:schemeClr val="tx1"/>
                          </a:solidFill>
                          <a:effectLst/>
                        </a:rPr>
                        <a:t>identified</a:t>
                      </a:r>
                      <a:endParaRPr lang="en-GB" sz="1000" b="1" dirty="0">
                        <a:solidFill>
                          <a:schemeClr val="tx1"/>
                        </a:solidFill>
                        <a:effectLst/>
                      </a:endParaRPr>
                    </a:p>
                  </a:txBody>
                  <a:tcPr marL="47384" marR="47384" marT="0" marB="0"/>
                </a:tc>
                <a:extLst>
                  <a:ext uri="{0D108BD9-81ED-4DB2-BD59-A6C34878D82A}">
                    <a16:rowId xmlns:a16="http://schemas.microsoft.com/office/drawing/2014/main" val="465492103"/>
                  </a:ext>
                </a:extLst>
              </a:tr>
              <a:tr h="210597">
                <a:tc>
                  <a:txBody>
                    <a:bodyPr/>
                    <a:lstStyle/>
                    <a:p>
                      <a:pPr>
                        <a:spcAft>
                          <a:spcPts val="600"/>
                        </a:spcAft>
                      </a:pPr>
                      <a:r>
                        <a:rPr lang="en-GB" sz="1000" dirty="0">
                          <a:solidFill>
                            <a:schemeClr val="tx1"/>
                          </a:solidFill>
                          <a:effectLst/>
                        </a:rPr>
                        <a:t>Promote establishment of Blue Economy Agencies or Directorate, under </a:t>
                      </a:r>
                      <a:r>
                        <a:rPr lang="en-GB" sz="1000" dirty="0" smtClean="0">
                          <a:solidFill>
                            <a:schemeClr val="tx1"/>
                          </a:solidFill>
                          <a:effectLst/>
                        </a:rPr>
                        <a:t>Ministerial</a:t>
                      </a:r>
                      <a:r>
                        <a:rPr lang="en-GB" sz="1000" baseline="0" dirty="0" smtClean="0">
                          <a:solidFill>
                            <a:schemeClr val="tx1"/>
                          </a:solidFill>
                          <a:effectLst/>
                        </a:rPr>
                        <a:t> or </a:t>
                      </a:r>
                      <a:r>
                        <a:rPr lang="en-GB" sz="1000" dirty="0" smtClean="0">
                          <a:solidFill>
                            <a:schemeClr val="tx1"/>
                          </a:solidFill>
                          <a:effectLst/>
                        </a:rPr>
                        <a:t>Cabinet </a:t>
                      </a:r>
                      <a:r>
                        <a:rPr lang="en-GB" sz="1000" dirty="0">
                          <a:solidFill>
                            <a:schemeClr val="tx1"/>
                          </a:solidFill>
                          <a:effectLst/>
                        </a:rPr>
                        <a:t>Decree</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GB" sz="1000" b="1" dirty="0">
                          <a:solidFill>
                            <a:schemeClr val="tx1"/>
                          </a:solidFill>
                          <a:effectLst/>
                        </a:rPr>
                        <a:t> </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2254932656"/>
                  </a:ext>
                </a:extLst>
              </a:tr>
              <a:tr h="210597">
                <a:tc>
                  <a:txBody>
                    <a:bodyPr/>
                    <a:lstStyle/>
                    <a:p>
                      <a:pPr>
                        <a:spcAft>
                          <a:spcPts val="600"/>
                        </a:spcAft>
                      </a:pPr>
                      <a:r>
                        <a:rPr lang="en-US" sz="1000" dirty="0">
                          <a:solidFill>
                            <a:schemeClr val="tx1"/>
                          </a:solidFill>
                          <a:effectLst/>
                        </a:rPr>
                        <a:t>Assessment of </a:t>
                      </a:r>
                      <a:r>
                        <a:rPr lang="en-US" sz="1000" dirty="0" smtClean="0">
                          <a:solidFill>
                            <a:schemeClr val="tx1"/>
                          </a:solidFill>
                          <a:effectLst/>
                        </a:rPr>
                        <a:t>COMESA</a:t>
                      </a:r>
                      <a:r>
                        <a:rPr lang="en-US" sz="1000" baseline="0" dirty="0" smtClean="0">
                          <a:solidFill>
                            <a:schemeClr val="tx1"/>
                          </a:solidFill>
                          <a:effectLst/>
                        </a:rPr>
                        <a:t> Secretariat</a:t>
                      </a:r>
                      <a:r>
                        <a:rPr lang="en-US" sz="1000" dirty="0" smtClean="0">
                          <a:solidFill>
                            <a:schemeClr val="tx1"/>
                          </a:solidFill>
                          <a:effectLst/>
                        </a:rPr>
                        <a:t> &amp; </a:t>
                      </a:r>
                      <a:r>
                        <a:rPr lang="en-US" sz="1000" dirty="0">
                          <a:solidFill>
                            <a:schemeClr val="tx1"/>
                          </a:solidFill>
                          <a:effectLst/>
                        </a:rPr>
                        <a:t>capacities to develop </a:t>
                      </a:r>
                      <a:r>
                        <a:rPr lang="en-US" sz="1000" dirty="0" smtClean="0">
                          <a:solidFill>
                            <a:schemeClr val="tx1"/>
                          </a:solidFill>
                          <a:effectLst/>
                        </a:rPr>
                        <a:t>and/or </a:t>
                      </a:r>
                      <a:r>
                        <a:rPr lang="en-US" sz="1000" dirty="0">
                          <a:solidFill>
                            <a:schemeClr val="tx1"/>
                          </a:solidFill>
                          <a:effectLst/>
                        </a:rPr>
                        <a:t>implement the Regional Strategy on BE</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US" sz="1000" b="1" dirty="0">
                          <a:solidFill>
                            <a:schemeClr val="tx1"/>
                          </a:solidFill>
                          <a:effectLst/>
                        </a:rPr>
                        <a:t>Regional, national &amp; local capacities for management &amp; development strengthened</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231262021"/>
                  </a:ext>
                </a:extLst>
              </a:tr>
              <a:tr h="210597">
                <a:tc>
                  <a:txBody>
                    <a:bodyPr/>
                    <a:lstStyle/>
                    <a:p>
                      <a:pPr>
                        <a:spcAft>
                          <a:spcPts val="600"/>
                        </a:spcAft>
                      </a:pPr>
                      <a:r>
                        <a:rPr lang="en-GB" sz="1000" dirty="0">
                          <a:solidFill>
                            <a:schemeClr val="tx1"/>
                          </a:solidFill>
                          <a:effectLst/>
                        </a:rPr>
                        <a:t>Take stock of available </a:t>
                      </a:r>
                      <a:r>
                        <a:rPr lang="en-GB" sz="1000" dirty="0" smtClean="0">
                          <a:solidFill>
                            <a:schemeClr val="tx1"/>
                          </a:solidFill>
                          <a:effectLst/>
                        </a:rPr>
                        <a:t>skills and </a:t>
                      </a:r>
                      <a:r>
                        <a:rPr lang="en-GB" sz="1000" dirty="0">
                          <a:solidFill>
                            <a:schemeClr val="tx1"/>
                          </a:solidFill>
                          <a:effectLst/>
                        </a:rPr>
                        <a:t>undertake skills development</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GB" sz="1000" b="1" dirty="0">
                          <a:solidFill>
                            <a:schemeClr val="tx1"/>
                          </a:solidFill>
                          <a:effectLst/>
                        </a:rPr>
                        <a:t> </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974316381"/>
                  </a:ext>
                </a:extLst>
              </a:tr>
              <a:tr h="315895">
                <a:tc>
                  <a:txBody>
                    <a:bodyPr/>
                    <a:lstStyle/>
                    <a:p>
                      <a:pPr>
                        <a:spcAft>
                          <a:spcPts val="600"/>
                        </a:spcAft>
                      </a:pPr>
                      <a:r>
                        <a:rPr lang="en-GB" sz="1000" dirty="0" smtClean="0">
                          <a:solidFill>
                            <a:schemeClr val="tx1"/>
                          </a:solidFill>
                          <a:effectLst/>
                        </a:rPr>
                        <a:t>Develop Blue </a:t>
                      </a:r>
                      <a:r>
                        <a:rPr lang="en-GB" sz="1000" dirty="0">
                          <a:solidFill>
                            <a:schemeClr val="tx1"/>
                          </a:solidFill>
                          <a:effectLst/>
                        </a:rPr>
                        <a:t>Economy curriculum at National Training </a:t>
                      </a:r>
                      <a:r>
                        <a:rPr lang="en-GB" sz="1000" dirty="0" smtClean="0">
                          <a:solidFill>
                            <a:schemeClr val="tx1"/>
                          </a:solidFill>
                          <a:effectLst/>
                        </a:rPr>
                        <a:t>Centres (draw lessons from Best Practices)</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GB" sz="1000" b="1" dirty="0">
                          <a:solidFill>
                            <a:schemeClr val="tx1"/>
                          </a:solidFill>
                          <a:effectLst/>
                        </a:rPr>
                        <a:t> </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505498077"/>
                  </a:ext>
                </a:extLst>
              </a:tr>
              <a:tr h="210597">
                <a:tc>
                  <a:txBody>
                    <a:bodyPr/>
                    <a:lstStyle/>
                    <a:p>
                      <a:pPr>
                        <a:spcAft>
                          <a:spcPts val="600"/>
                        </a:spcAft>
                      </a:pPr>
                      <a:r>
                        <a:rPr lang="en-GB" sz="1000" dirty="0">
                          <a:solidFill>
                            <a:schemeClr val="tx1"/>
                          </a:solidFill>
                          <a:effectLst/>
                        </a:rPr>
                        <a:t>Design and implement </a:t>
                      </a:r>
                      <a:r>
                        <a:rPr lang="en-GB" sz="1000" dirty="0" smtClean="0">
                          <a:solidFill>
                            <a:schemeClr val="tx1"/>
                          </a:solidFill>
                          <a:effectLst/>
                        </a:rPr>
                        <a:t>BE governance </a:t>
                      </a:r>
                      <a:r>
                        <a:rPr lang="en-GB" sz="1000" dirty="0">
                          <a:solidFill>
                            <a:schemeClr val="tx1"/>
                          </a:solidFill>
                          <a:effectLst/>
                        </a:rPr>
                        <a:t>and institutional reforms</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GB" sz="1000" b="1" dirty="0">
                          <a:solidFill>
                            <a:schemeClr val="tx1"/>
                          </a:solidFill>
                          <a:effectLst/>
                        </a:rPr>
                        <a:t> </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2366543681"/>
                  </a:ext>
                </a:extLst>
              </a:tr>
              <a:tr h="315895">
                <a:tc>
                  <a:txBody>
                    <a:bodyPr/>
                    <a:lstStyle/>
                    <a:p>
                      <a:pPr>
                        <a:spcAft>
                          <a:spcPts val="600"/>
                        </a:spcAft>
                      </a:pPr>
                      <a:r>
                        <a:rPr lang="en-ZA" sz="1000">
                          <a:solidFill>
                            <a:schemeClr val="tx1"/>
                          </a:solidFill>
                          <a:effectLst/>
                        </a:rPr>
                        <a:t>Develop a regulatory framework for Blue Economy </a:t>
                      </a:r>
                      <a:endParaRPr lang="en-GB" sz="10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US" sz="1000" b="1" dirty="0">
                          <a:solidFill>
                            <a:schemeClr val="tx1"/>
                          </a:solidFill>
                          <a:effectLst/>
                        </a:rPr>
                        <a:t>Best practice management defined, with key stocks &amp; resources identified for development of management plans. </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3193282741"/>
                  </a:ext>
                </a:extLst>
              </a:tr>
              <a:tr h="210597">
                <a:tc>
                  <a:txBody>
                    <a:bodyPr/>
                    <a:lstStyle/>
                    <a:p>
                      <a:pPr>
                        <a:spcAft>
                          <a:spcPts val="600"/>
                        </a:spcAft>
                      </a:pPr>
                      <a:r>
                        <a:rPr lang="en-ZA" sz="1000" dirty="0">
                          <a:solidFill>
                            <a:schemeClr val="tx1"/>
                          </a:solidFill>
                          <a:effectLst/>
                        </a:rPr>
                        <a:t>Create awareness about the wealth-generation potential of Blue </a:t>
                      </a:r>
                      <a:r>
                        <a:rPr lang="en-ZA" sz="1000" dirty="0" smtClean="0">
                          <a:solidFill>
                            <a:schemeClr val="tx1"/>
                          </a:solidFill>
                          <a:effectLst/>
                        </a:rPr>
                        <a:t>Economy at regional</a:t>
                      </a:r>
                      <a:r>
                        <a:rPr lang="en-ZA" sz="1000" baseline="0" dirty="0" smtClean="0">
                          <a:solidFill>
                            <a:schemeClr val="tx1"/>
                          </a:solidFill>
                          <a:effectLst/>
                        </a:rPr>
                        <a:t> and national </a:t>
                      </a:r>
                      <a:r>
                        <a:rPr lang="en-ZA" sz="1000" dirty="0" smtClean="0">
                          <a:solidFill>
                            <a:schemeClr val="tx1"/>
                          </a:solidFill>
                          <a:effectLst/>
                        </a:rPr>
                        <a:t>levels</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en-US" sz="1000" b="1" dirty="0" smtClean="0">
                          <a:solidFill>
                            <a:schemeClr val="tx1"/>
                          </a:solidFill>
                          <a:effectLst/>
                        </a:rPr>
                        <a:t>Awareness of development impact of fish; address equity, links to </a:t>
                      </a:r>
                      <a:r>
                        <a:rPr lang="en-US" sz="1000" b="1" dirty="0" err="1" smtClean="0">
                          <a:solidFill>
                            <a:schemeClr val="tx1"/>
                          </a:solidFill>
                          <a:effectLst/>
                        </a:rPr>
                        <a:t>MDGs</a:t>
                      </a:r>
                      <a:r>
                        <a:rPr lang="en-US" sz="1000" b="1" dirty="0" smtClean="0">
                          <a:solidFill>
                            <a:schemeClr val="tx1"/>
                          </a:solidFill>
                          <a:effectLst/>
                        </a:rPr>
                        <a:t>; food security; linkages with other sectors</a:t>
                      </a:r>
                      <a:endParaRPr lang="en-GB" sz="1000" b="1" dirty="0" smtClean="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570943133"/>
                  </a:ext>
                </a:extLst>
              </a:tr>
              <a:tr h="105298">
                <a:tc>
                  <a:txBody>
                    <a:bodyPr/>
                    <a:lstStyle/>
                    <a:p>
                      <a:pPr>
                        <a:spcAft>
                          <a:spcPts val="600"/>
                        </a:spcAft>
                      </a:pPr>
                      <a:r>
                        <a:rPr lang="en-GB" sz="1000" dirty="0">
                          <a:solidFill>
                            <a:schemeClr val="tx1"/>
                          </a:solidFill>
                          <a:effectLst/>
                        </a:rPr>
                        <a:t>Establish a mechanism for </a:t>
                      </a:r>
                      <a:r>
                        <a:rPr lang="en-GB" sz="1000" dirty="0" smtClean="0">
                          <a:solidFill>
                            <a:schemeClr val="tx1"/>
                          </a:solidFill>
                          <a:effectLst/>
                        </a:rPr>
                        <a:t>Blue Economy Finance (e.g. Blue Bonds)</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GB" sz="1000" b="1" dirty="0">
                          <a:solidFill>
                            <a:schemeClr val="tx1"/>
                          </a:solidFill>
                          <a:effectLst/>
                        </a:rPr>
                        <a:t> </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146161491"/>
                  </a:ext>
                </a:extLst>
              </a:tr>
              <a:tr h="210597">
                <a:tc>
                  <a:txBody>
                    <a:bodyPr/>
                    <a:lstStyle/>
                    <a:p>
                      <a:pPr>
                        <a:spcAft>
                          <a:spcPts val="600"/>
                        </a:spcAft>
                      </a:pPr>
                      <a:r>
                        <a:rPr lang="en-GB" sz="1000" dirty="0" smtClean="0">
                          <a:solidFill>
                            <a:schemeClr val="tx1"/>
                          </a:solidFill>
                          <a:effectLst/>
                        </a:rPr>
                        <a:t>Mobilise &amp; direct </a:t>
                      </a:r>
                      <a:r>
                        <a:rPr lang="en-GB" sz="1000" dirty="0">
                          <a:solidFill>
                            <a:schemeClr val="tx1"/>
                          </a:solidFill>
                          <a:effectLst/>
                        </a:rPr>
                        <a:t>grants for Blue Economy projects to non-state actors and private sector </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GB" sz="1000" b="1" dirty="0">
                          <a:solidFill>
                            <a:schemeClr val="tx1"/>
                          </a:solidFill>
                          <a:effectLst/>
                        </a:rPr>
                        <a:t> </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288524508"/>
                  </a:ext>
                </a:extLst>
              </a:tr>
              <a:tr h="315895">
                <a:tc>
                  <a:txBody>
                    <a:bodyPr/>
                    <a:lstStyle/>
                    <a:p>
                      <a:pPr>
                        <a:spcAft>
                          <a:spcPts val="600"/>
                        </a:spcAft>
                      </a:pPr>
                      <a:r>
                        <a:rPr lang="en-GB" sz="1000" dirty="0">
                          <a:solidFill>
                            <a:schemeClr val="tx1"/>
                          </a:solidFill>
                          <a:effectLst/>
                        </a:rPr>
                        <a:t> </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US" sz="1000" b="1" dirty="0">
                          <a:solidFill>
                            <a:schemeClr val="tx1"/>
                          </a:solidFill>
                          <a:effectLst/>
                        </a:rPr>
                        <a:t>Priority zones &amp; targets for aquaculture development identified &amp; investment strategy in place for public &amp; private sector</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3657710900"/>
                  </a:ext>
                </a:extLst>
              </a:tr>
              <a:tr h="210597">
                <a:tc>
                  <a:txBody>
                    <a:bodyPr/>
                    <a:lstStyle/>
                    <a:p>
                      <a:pPr>
                        <a:spcAft>
                          <a:spcPts val="600"/>
                        </a:spcAft>
                      </a:pPr>
                      <a:r>
                        <a:rPr lang="en-GB" sz="1000" dirty="0">
                          <a:solidFill>
                            <a:schemeClr val="tx1"/>
                          </a:solidFill>
                          <a:effectLst/>
                        </a:rPr>
                        <a:t>Draw </a:t>
                      </a:r>
                      <a:r>
                        <a:rPr lang="en-GB" sz="1000" dirty="0" smtClean="0">
                          <a:solidFill>
                            <a:schemeClr val="tx1"/>
                          </a:solidFill>
                          <a:effectLst/>
                        </a:rPr>
                        <a:t>&amp; scale-up lessons </a:t>
                      </a:r>
                      <a:r>
                        <a:rPr lang="en-GB" sz="1000" dirty="0">
                          <a:solidFill>
                            <a:schemeClr val="tx1"/>
                          </a:solidFill>
                          <a:effectLst/>
                        </a:rPr>
                        <a:t>from Seychelles Debt-for-Nature Swap (DNS)</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GB" sz="1000" b="1" dirty="0">
                          <a:solidFill>
                            <a:schemeClr val="tx1"/>
                          </a:solidFill>
                          <a:effectLst/>
                        </a:rPr>
                        <a:t> </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1214607919"/>
                  </a:ext>
                </a:extLst>
              </a:tr>
              <a:tr h="421193">
                <a:tc>
                  <a:txBody>
                    <a:bodyPr/>
                    <a:lstStyle/>
                    <a:p>
                      <a:pPr>
                        <a:spcAft>
                          <a:spcPts val="600"/>
                        </a:spcAft>
                      </a:pPr>
                      <a:r>
                        <a:rPr lang="en-GB" sz="1000" dirty="0" smtClean="0">
                          <a:solidFill>
                            <a:schemeClr val="tx1"/>
                          </a:solidFill>
                          <a:effectLst/>
                        </a:rPr>
                        <a:t>Develop</a:t>
                      </a:r>
                      <a:r>
                        <a:rPr lang="en-GB" sz="1000" baseline="0" dirty="0" smtClean="0">
                          <a:solidFill>
                            <a:schemeClr val="tx1"/>
                          </a:solidFill>
                          <a:effectLst/>
                        </a:rPr>
                        <a:t> &amp; h</a:t>
                      </a:r>
                      <a:r>
                        <a:rPr lang="en-GB" sz="1000" dirty="0" smtClean="0">
                          <a:solidFill>
                            <a:schemeClr val="tx1"/>
                          </a:solidFill>
                          <a:effectLst/>
                        </a:rPr>
                        <a:t>armonised </a:t>
                      </a:r>
                      <a:r>
                        <a:rPr lang="en-GB" sz="1000" dirty="0">
                          <a:solidFill>
                            <a:schemeClr val="tx1"/>
                          </a:solidFill>
                          <a:effectLst/>
                        </a:rPr>
                        <a:t>Blue Economy </a:t>
                      </a:r>
                      <a:r>
                        <a:rPr lang="en-GB" sz="1000" dirty="0" smtClean="0">
                          <a:solidFill>
                            <a:schemeClr val="tx1"/>
                          </a:solidFill>
                          <a:effectLst/>
                        </a:rPr>
                        <a:t>indicators as well as </a:t>
                      </a:r>
                      <a:r>
                        <a:rPr lang="en-GB" sz="1000" dirty="0" err="1" smtClean="0">
                          <a:solidFill>
                            <a:schemeClr val="tx1"/>
                          </a:solidFill>
                          <a:effectLst/>
                        </a:rPr>
                        <a:t>M&amp;E</a:t>
                      </a:r>
                      <a:r>
                        <a:rPr lang="en-GB" sz="1000" baseline="0" dirty="0" smtClean="0">
                          <a:solidFill>
                            <a:schemeClr val="tx1"/>
                          </a:solidFill>
                          <a:effectLst/>
                        </a:rPr>
                        <a:t> Framework</a:t>
                      </a:r>
                      <a:r>
                        <a:rPr lang="en-GB" sz="1000" dirty="0" smtClean="0">
                          <a:solidFill>
                            <a:schemeClr val="tx1"/>
                          </a:solidFill>
                          <a:effectLst/>
                        </a:rPr>
                        <a:t> </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US" sz="1000" b="1" dirty="0">
                          <a:solidFill>
                            <a:schemeClr val="tx1"/>
                          </a:solidFill>
                          <a:effectLst/>
                        </a:rPr>
                        <a:t>Framework &amp; processes in place for defining change, monitoring indicators, building and exchanging knowledge; parameters for ICT, knowledge links, decision-making, accountability</a:t>
                      </a:r>
                      <a:endParaRPr lang="en-GB"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1641220049"/>
                  </a:ext>
                </a:extLst>
              </a:tr>
              <a:tr h="105298">
                <a:tc>
                  <a:txBody>
                    <a:bodyPr/>
                    <a:lstStyle/>
                    <a:p>
                      <a:pPr>
                        <a:spcAft>
                          <a:spcPts val="600"/>
                        </a:spcAft>
                      </a:pPr>
                      <a:r>
                        <a:rPr lang="en-GB" sz="1000" dirty="0" smtClean="0">
                          <a:solidFill>
                            <a:schemeClr val="tx1"/>
                          </a:solidFill>
                          <a:effectLst/>
                        </a:rPr>
                        <a:t>Develop</a:t>
                      </a:r>
                      <a:r>
                        <a:rPr lang="en-GB" sz="1000" baseline="0" dirty="0" smtClean="0">
                          <a:solidFill>
                            <a:schemeClr val="tx1"/>
                          </a:solidFill>
                          <a:effectLst/>
                        </a:rPr>
                        <a:t> &amp; internalise </a:t>
                      </a:r>
                      <a:r>
                        <a:rPr lang="en-GB" sz="1000" dirty="0" smtClean="0">
                          <a:solidFill>
                            <a:schemeClr val="tx1"/>
                          </a:solidFill>
                          <a:effectLst/>
                        </a:rPr>
                        <a:t>COMESA </a:t>
                      </a:r>
                      <a:r>
                        <a:rPr lang="en-GB" sz="1000" dirty="0">
                          <a:solidFill>
                            <a:schemeClr val="tx1"/>
                          </a:solidFill>
                          <a:effectLst/>
                        </a:rPr>
                        <a:t>Blue Economy Satellite Accounts (</a:t>
                      </a:r>
                      <a:r>
                        <a:rPr lang="en-GB" sz="1000" dirty="0" err="1">
                          <a:solidFill>
                            <a:schemeClr val="tx1"/>
                          </a:solidFill>
                          <a:effectLst/>
                        </a:rPr>
                        <a:t>BESA</a:t>
                      </a:r>
                      <a:r>
                        <a:rPr lang="en-GB" sz="1000" dirty="0">
                          <a:solidFill>
                            <a:schemeClr val="tx1"/>
                          </a:solidFill>
                          <a:effectLst/>
                        </a:rPr>
                        <a:t>)  </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tc>
                  <a:txBody>
                    <a:bodyPr/>
                    <a:lstStyle/>
                    <a:p>
                      <a:pPr>
                        <a:spcAft>
                          <a:spcPts val="600"/>
                        </a:spcAft>
                      </a:pPr>
                      <a:r>
                        <a:rPr lang="en-GB" sz="1000" dirty="0">
                          <a:solidFill>
                            <a:schemeClr val="tx1"/>
                          </a:solidFill>
                          <a:effectLst/>
                        </a:rPr>
                        <a:t> </a:t>
                      </a:r>
                      <a:endParaRPr lang="en-GB" sz="10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384" marR="47384" marT="0" marB="0"/>
                </a:tc>
                <a:extLst>
                  <a:ext uri="{0D108BD9-81ED-4DB2-BD59-A6C34878D82A}">
                    <a16:rowId xmlns:a16="http://schemas.microsoft.com/office/drawing/2014/main" val="514078466"/>
                  </a:ext>
                </a:extLst>
              </a:tr>
            </a:tbl>
          </a:graphicData>
        </a:graphic>
      </p:graphicFrame>
    </p:spTree>
    <p:extLst>
      <p:ext uri="{BB962C8B-B14F-4D97-AF65-F5344CB8AC3E}">
        <p14:creationId xmlns:p14="http://schemas.microsoft.com/office/powerpoint/2010/main" val="13496679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E9D74A57-1E11-4771-BF42-34CF6774F7DD}"/>
              </a:ext>
            </a:extLst>
          </p:cNvPr>
          <p:cNvSpPr>
            <a:spLocks noGrp="1"/>
          </p:cNvSpPr>
          <p:nvPr>
            <p:ph type="title"/>
          </p:nvPr>
        </p:nvSpPr>
        <p:spPr bwMode="auto">
          <a:xfrm>
            <a:off x="384659" y="16565"/>
            <a:ext cx="8229600" cy="1050235"/>
          </a:xfrm>
          <a:solidFill>
            <a:schemeClr val="tx2">
              <a:lumMod val="20000"/>
              <a:lumOff val="80000"/>
            </a:schemeClr>
          </a:solidFill>
        </p:spPr>
        <p:txBody>
          <a:bodyPr vert="horz" wrap="square" lIns="91440" tIns="45720" rIns="91440" bIns="45720" numCol="1" anchor="t" anchorCtr="0" compatLnSpc="1">
            <a:prstTxWarp prst="textNoShape">
              <a:avLst/>
            </a:prstTxWarp>
          </a:bodyPr>
          <a:lstStyle/>
          <a:p>
            <a:pPr>
              <a:defRPr/>
            </a:pPr>
            <a:r>
              <a:rPr lang="en-US" altLang="en-US" dirty="0" smtClean="0">
                <a:ea typeface="ＭＳ Ｐゴシック" pitchFamily="34" charset="-128"/>
              </a:rPr>
              <a:t>Next Steps </a:t>
            </a:r>
            <a:endParaRPr lang="en-US" altLang="en-US" dirty="0">
              <a:ea typeface="ＭＳ Ｐゴシック" pitchFamily="34" charset="-128"/>
            </a:endParaRPr>
          </a:p>
        </p:txBody>
      </p:sp>
      <p:sp>
        <p:nvSpPr>
          <p:cNvPr id="5" name="Content Placeholder 2">
            <a:extLst>
              <a:ext uri="{FF2B5EF4-FFF2-40B4-BE49-F238E27FC236}">
                <a16:creationId xmlns:a16="http://schemas.microsoft.com/office/drawing/2014/main" id="{FA4D62CD-02D2-4F6B-A790-557939CFF538}"/>
              </a:ext>
            </a:extLst>
          </p:cNvPr>
          <p:cNvSpPr>
            <a:spLocks noGrp="1"/>
          </p:cNvSpPr>
          <p:nvPr>
            <p:ph idx="1"/>
          </p:nvPr>
        </p:nvSpPr>
        <p:spPr bwMode="auto">
          <a:xfrm>
            <a:off x="304800" y="1143000"/>
            <a:ext cx="8686800" cy="19443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sz="2000" dirty="0" smtClean="0">
                <a:solidFill>
                  <a:srgbClr val="FF0000"/>
                </a:solidFill>
              </a:rPr>
              <a:t>Strengthen capacity </a:t>
            </a:r>
            <a:r>
              <a:rPr lang="en-GB" sz="2000" dirty="0">
                <a:solidFill>
                  <a:srgbClr val="FF0000"/>
                </a:solidFill>
              </a:rPr>
              <a:t>among public sector officials </a:t>
            </a:r>
            <a:r>
              <a:rPr lang="en-GB" sz="2000" dirty="0"/>
              <a:t>to plan coherently for Blue </a:t>
            </a:r>
            <a:r>
              <a:rPr lang="en-GB" sz="2000" dirty="0" smtClean="0"/>
              <a:t>Growth</a:t>
            </a:r>
          </a:p>
          <a:p>
            <a:r>
              <a:rPr lang="en-GB" sz="2000" dirty="0" smtClean="0">
                <a:solidFill>
                  <a:srgbClr val="FF0000"/>
                </a:solidFill>
              </a:rPr>
              <a:t>Allocate and mobilise funding </a:t>
            </a:r>
            <a:r>
              <a:rPr lang="en-GB" sz="2000" dirty="0" smtClean="0"/>
              <a:t>to implement investible priorities</a:t>
            </a:r>
          </a:p>
          <a:p>
            <a:r>
              <a:rPr lang="en-GB" sz="2000" dirty="0" smtClean="0"/>
              <a:t>Ensure </a:t>
            </a:r>
            <a:r>
              <a:rPr lang="en-GB" sz="2000" smtClean="0">
                <a:solidFill>
                  <a:srgbClr val="FF0000"/>
                </a:solidFill>
              </a:rPr>
              <a:t>political will by </a:t>
            </a:r>
            <a:r>
              <a:rPr lang="en-GB" sz="2000" dirty="0" smtClean="0">
                <a:solidFill>
                  <a:srgbClr val="FF0000"/>
                </a:solidFill>
              </a:rPr>
              <a:t>MS </a:t>
            </a:r>
            <a:r>
              <a:rPr lang="en-GB" sz="2000" dirty="0">
                <a:solidFill>
                  <a:srgbClr val="FF0000"/>
                </a:solidFill>
              </a:rPr>
              <a:t>to align</a:t>
            </a:r>
            <a:r>
              <a:rPr lang="en-GB" sz="2000" dirty="0"/>
              <a:t> their national policies and strategies with the </a:t>
            </a:r>
            <a:r>
              <a:rPr lang="en-GB" sz="2000" dirty="0" smtClean="0"/>
              <a:t>COMESA Blue </a:t>
            </a:r>
            <a:r>
              <a:rPr lang="en-GB" sz="2000" dirty="0"/>
              <a:t>Economy </a:t>
            </a:r>
            <a:r>
              <a:rPr lang="en-GB" sz="2000" dirty="0" smtClean="0"/>
              <a:t>Strategy</a:t>
            </a:r>
          </a:p>
          <a:p>
            <a:r>
              <a:rPr lang="en-GB" sz="2000" dirty="0" smtClean="0"/>
              <a:t>A </a:t>
            </a:r>
            <a:r>
              <a:rPr lang="en-GB" sz="2000" dirty="0"/>
              <a:t>proper </a:t>
            </a:r>
            <a:r>
              <a:rPr lang="en-GB" sz="2000" dirty="0">
                <a:solidFill>
                  <a:srgbClr val="FF0000"/>
                </a:solidFill>
              </a:rPr>
              <a:t>national accounting system </a:t>
            </a:r>
            <a:r>
              <a:rPr lang="en-GB" sz="2000" dirty="0"/>
              <a:t>should be set-up to centrally record annual changes of Blue Economy sectors and ecological </a:t>
            </a:r>
            <a:r>
              <a:rPr lang="en-GB" sz="2000" dirty="0" smtClean="0"/>
              <a:t>components (AU-IBAR 2019 – Africa BE Strategy).  </a:t>
            </a:r>
          </a:p>
          <a:p>
            <a:r>
              <a:rPr lang="en-GB" altLang="en-US" sz="2000" dirty="0" smtClean="0">
                <a:solidFill>
                  <a:srgbClr val="FF0000"/>
                </a:solidFill>
                <a:ea typeface="ＭＳ Ｐゴシック" panose="020B0600070205080204" pitchFamily="34" charset="-128"/>
              </a:rPr>
              <a:t>Set clear goals</a:t>
            </a:r>
            <a:r>
              <a:rPr lang="en-GB" altLang="en-US" sz="2000" dirty="0" smtClean="0">
                <a:ea typeface="ＭＳ Ｐゴシック" panose="020B0600070205080204" pitchFamily="34" charset="-128"/>
              </a:rPr>
              <a:t>, vision, purpose, strategic objectives &amp; outcomes, </a:t>
            </a:r>
          </a:p>
          <a:p>
            <a:r>
              <a:rPr lang="en-GB" altLang="en-US" sz="2000" dirty="0" smtClean="0">
                <a:ea typeface="ＭＳ Ｐゴシック" panose="020B0600070205080204" pitchFamily="34" charset="-128"/>
              </a:rPr>
              <a:t>The goals, purpose, objectives &amp; outcomes must be aligned with </a:t>
            </a:r>
            <a:r>
              <a:rPr lang="en-GB" sz="2000" dirty="0">
                <a:solidFill>
                  <a:srgbClr val="FF0000"/>
                </a:solidFill>
              </a:rPr>
              <a:t>African Union’s Agenda 2063 </a:t>
            </a:r>
            <a:r>
              <a:rPr lang="en-GB" sz="2000" i="1" dirty="0" smtClean="0"/>
              <a:t>(6 BE priorities)</a:t>
            </a:r>
            <a:r>
              <a:rPr lang="en-GB" sz="2000" dirty="0" smtClean="0"/>
              <a:t>, </a:t>
            </a:r>
            <a:r>
              <a:rPr lang="en-GB" sz="2000" dirty="0" smtClean="0">
                <a:solidFill>
                  <a:srgbClr val="FF0000"/>
                </a:solidFill>
              </a:rPr>
              <a:t>AU BE Strategy (2019)</a:t>
            </a:r>
            <a:r>
              <a:rPr lang="en-GB" sz="2000" dirty="0" smtClean="0"/>
              <a:t>; and other global commitments (SDGs; UNCLOS, UN Decade of Ocean Science </a:t>
            </a:r>
            <a:r>
              <a:rPr lang="en-GB" sz="2000" dirty="0" err="1" smtClean="0"/>
              <a:t>etc</a:t>
            </a:r>
            <a:r>
              <a:rPr lang="en-GB" sz="2000" dirty="0" smtClean="0"/>
              <a:t>)</a:t>
            </a:r>
            <a:endParaRPr lang="en-GB" altLang="en-US" sz="2000" dirty="0">
              <a:ea typeface="ＭＳ Ｐゴシック" panose="020B0600070205080204" pitchFamily="34" charset="-128"/>
            </a:endParaRPr>
          </a:p>
        </p:txBody>
      </p:sp>
    </p:spTree>
    <p:extLst>
      <p:ext uri="{BB962C8B-B14F-4D97-AF65-F5344CB8AC3E}">
        <p14:creationId xmlns:p14="http://schemas.microsoft.com/office/powerpoint/2010/main" val="2679000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Autofit/>
          </a:bodyPr>
          <a:lstStyle/>
          <a:p>
            <a:pPr algn="ctr" eaLnBrk="1" hangingPunct="1">
              <a:defRPr/>
            </a:pPr>
            <a:r>
              <a:rPr lang="en-US" sz="8800" kern="1200" dirty="0">
                <a:ln w="19050">
                  <a:solidFill>
                    <a:srgbClr val="816F47"/>
                  </a:solidFill>
                  <a:prstDash val="solid"/>
                </a:ln>
                <a:solidFill>
                  <a:srgbClr val="FFFF00"/>
                </a:solidFill>
                <a:effectLst>
                  <a:outerShdw blurRad="50000" dist="50800" dir="7500000" algn="tl">
                    <a:srgbClr val="000000">
                      <a:shade val="5000"/>
                      <a:alpha val="35000"/>
                    </a:srgbClr>
                  </a:outerShdw>
                </a:effectLst>
                <a:latin typeface="Bauhaus 93" panose="04030905020B02020C02" pitchFamily="82" charset="0"/>
                <a:ea typeface="+mn-ea"/>
                <a:cs typeface="+mn-cs"/>
              </a:rPr>
              <a:t>Thank You</a:t>
            </a:r>
          </a:p>
        </p:txBody>
      </p:sp>
      <p:pic>
        <p:nvPicPr>
          <p:cNvPr id="20483" name="Picture 11" descr="Picture1"/>
          <p:cNvPicPr>
            <a:picLocks noGrp="1" noChangeAspect="1" noChangeArrowheads="1"/>
          </p:cNvPicPr>
          <p:nvPr>
            <p:ph idx="1"/>
          </p:nvPr>
        </p:nvPicPr>
        <p:blipFill>
          <a:blip r:embed="rId3"/>
          <a:srcRect/>
          <a:stretch>
            <a:fillRect/>
          </a:stretch>
        </p:blipFill>
        <p:spPr>
          <a:xfrm>
            <a:off x="1066800" y="1371600"/>
            <a:ext cx="7500938" cy="4071938"/>
          </a:xfrm>
          <a:prstGeom prst="roundRect">
            <a:avLst>
              <a:gd name="adj" fmla="val 8594"/>
            </a:avLst>
          </a:prstGeom>
          <a:solidFill>
            <a:srgbClr val="FFFFFF">
              <a:shade val="85000"/>
            </a:srgbClr>
          </a:solidFill>
          <a:effectLst>
            <a:reflection blurRad="12700" stA="38000" endPos="28000" dist="5000" dir="5400000" sy="-100000" algn="bl" rotWithShape="0"/>
          </a:effectLst>
        </p:spPr>
      </p:pic>
      <p:sp>
        <p:nvSpPr>
          <p:cNvPr id="5" name="Title 1"/>
          <p:cNvSpPr txBox="1">
            <a:spLocks/>
          </p:cNvSpPr>
          <p:nvPr/>
        </p:nvSpPr>
        <p:spPr bwMode="auto">
          <a:xfrm>
            <a:off x="0" y="5562600"/>
            <a:ext cx="9144000" cy="387350"/>
          </a:xfrm>
          <a:prstGeom prst="rect">
            <a:avLst/>
          </a:prstGeom>
          <a:noFill/>
          <a:ln w="9525">
            <a:noFill/>
            <a:miter lim="800000"/>
            <a:headEnd/>
            <a:tailEnd/>
          </a:ln>
        </p:spPr>
        <p:txBody>
          <a:bodyPr/>
          <a:lstStyle/>
          <a:p>
            <a:pPr algn="ctr">
              <a:defRPr/>
            </a:pPr>
            <a:r>
              <a:rPr lang="en-US" b="1" kern="0" dirty="0">
                <a:solidFill>
                  <a:srgbClr val="F79646"/>
                </a:solidFill>
                <a:latin typeface="Gill Sans MT" pitchFamily="34" charset="0"/>
              </a:rPr>
              <a:t>AU-IBAR: Providing leadership in the development of animal resources for Africa</a:t>
            </a:r>
          </a:p>
        </p:txBody>
      </p:sp>
    </p:spTree>
    <p:extLst>
      <p:ext uri="{BB962C8B-B14F-4D97-AF65-F5344CB8AC3E}">
        <p14:creationId xmlns:p14="http://schemas.microsoft.com/office/powerpoint/2010/main" val="3960990873"/>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rtnership Consultation on Pan African Fisheries Policy Framework Nairobi February 2012">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6699"/>
      </a:hlink>
      <a:folHlink>
        <a:srgbClr val="969696"/>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3366"/>
        </a:hlink>
        <a:folHlink>
          <a:srgbClr val="99CC00"/>
        </a:folHlink>
      </a:clrScheme>
      <a:clrMap bg1="lt1" tx1="dk1" bg2="lt2" tx2="dk2" accent1="accent1" accent2="accent2" accent3="accent3" accent4="accent4" accent5="accent5" accent6="accent6" hlink="hlink" folHlink="folHlink"/>
    </a:extraClrScheme>
    <a:extraClrScheme>
      <a:clrScheme name="Blank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A50021"/>
        </a:hlink>
        <a:folHlink>
          <a:srgbClr val="99CC00"/>
        </a:folHlink>
      </a:clrScheme>
      <a:clrMap bg1="lt1" tx1="dk1" bg2="lt2" tx2="dk2" accent1="accent1" accent2="accent2" accent3="accent3" accent4="accent4" accent5="accent5" accent6="accent6" hlink="hlink" folHlink="folHlink"/>
    </a:extraClrScheme>
    <a:extraClrScheme>
      <a:clrScheme name="Blank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969696"/>
        </a:hlink>
        <a:folHlink>
          <a:srgbClr val="99CC00"/>
        </a:folHlink>
      </a:clrScheme>
      <a:clrMap bg1="lt1" tx1="dk1" bg2="lt2" tx2="dk2" accent1="accent1" accent2="accent2" accent3="accent3" accent4="accent4" accent5="accent5" accent6="accent6" hlink="hlink" folHlink="folHlink"/>
    </a:extraClrScheme>
    <a:extraClrScheme>
      <a:clrScheme name="Blank 16">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969696"/>
        </a:hlink>
        <a:folHlink>
          <a:srgbClr val="3366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2557</TotalTime>
  <Words>1036</Words>
  <Application>Microsoft Office PowerPoint</Application>
  <PresentationFormat>On-screen Show (4:3)</PresentationFormat>
  <Paragraphs>90</Paragraphs>
  <Slides>9</Slides>
  <Notes>1</Notes>
  <HiddenSlides>0</HiddenSlides>
  <MMClips>0</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1</vt:i4>
      </vt:variant>
      <vt:variant>
        <vt:lpstr>Slide Titles</vt:lpstr>
      </vt:variant>
      <vt:variant>
        <vt:i4>9</vt:i4>
      </vt:variant>
    </vt:vector>
  </HeadingPairs>
  <TitlesOfParts>
    <vt:vector size="20" baseType="lpstr">
      <vt:lpstr>ＭＳ Ｐゴシック</vt:lpstr>
      <vt:lpstr>Arial</vt:lpstr>
      <vt:lpstr>Bauhaus 93</vt:lpstr>
      <vt:lpstr>Calibri</vt:lpstr>
      <vt:lpstr>Gill Sans MT</vt:lpstr>
      <vt:lpstr>Times</vt:lpstr>
      <vt:lpstr>Times New Roman</vt:lpstr>
      <vt:lpstr>Office Theme</vt:lpstr>
      <vt:lpstr>Partnership Consultation on Pan African Fisheries Policy Framework Nairobi February 2012</vt:lpstr>
      <vt:lpstr>1_Office Theme</vt:lpstr>
      <vt:lpstr>Microsoft PowerPoint 97-2003 Presentation</vt:lpstr>
      <vt:lpstr>Blue Economy Sectors and Linkages for Blue Economy Development in COMESA region</vt:lpstr>
      <vt:lpstr>Marine and Freshwater Domain of COMESA Region </vt:lpstr>
      <vt:lpstr>The COMESA Context of Blue Economy &amp; State Implementation</vt:lpstr>
      <vt:lpstr>What Could be the Missing Links?  </vt:lpstr>
      <vt:lpstr>Desired Future Outcomes of COMESA Fisheries &amp; Aquaculture Strategy</vt:lpstr>
      <vt:lpstr>Strategy to Transition COMESA to Blue Economy</vt:lpstr>
      <vt:lpstr>Blue Economy Sectors and Linkages for Blue Economy Development Strategy</vt:lpstr>
      <vt:lpstr>Next Steps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Sloans Chimatiro</dc:creator>
  <cp:lastModifiedBy>Sloans Chimatiro</cp:lastModifiedBy>
  <cp:revision>284</cp:revision>
  <dcterms:created xsi:type="dcterms:W3CDTF">2017-08-17T12:21:51Z</dcterms:created>
  <dcterms:modified xsi:type="dcterms:W3CDTF">2022-04-27T10:42:18Z</dcterms:modified>
</cp:coreProperties>
</file>